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964" r:id="rId1"/>
  </p:sldMasterIdLst>
  <p:notesMasterIdLst>
    <p:notesMasterId r:id="rId31"/>
  </p:notesMasterIdLst>
  <p:handoutMasterIdLst>
    <p:handoutMasterId r:id="rId32"/>
  </p:handoutMasterIdLst>
  <p:sldIdLst>
    <p:sldId id="331" r:id="rId2"/>
    <p:sldId id="338" r:id="rId3"/>
    <p:sldId id="337" r:id="rId4"/>
    <p:sldId id="339" r:id="rId5"/>
    <p:sldId id="344" r:id="rId6"/>
    <p:sldId id="345" r:id="rId7"/>
    <p:sldId id="341" r:id="rId8"/>
    <p:sldId id="343" r:id="rId9"/>
    <p:sldId id="342" r:id="rId10"/>
    <p:sldId id="355" r:id="rId11"/>
    <p:sldId id="351" r:id="rId12"/>
    <p:sldId id="323" r:id="rId13"/>
    <p:sldId id="360" r:id="rId14"/>
    <p:sldId id="356" r:id="rId15"/>
    <p:sldId id="357" r:id="rId16"/>
    <p:sldId id="358" r:id="rId17"/>
    <p:sldId id="350" r:id="rId18"/>
    <p:sldId id="346" r:id="rId19"/>
    <p:sldId id="348" r:id="rId20"/>
    <p:sldId id="349" r:id="rId21"/>
    <p:sldId id="336" r:id="rId22"/>
    <p:sldId id="352" r:id="rId23"/>
    <p:sldId id="353" r:id="rId24"/>
    <p:sldId id="361" r:id="rId25"/>
    <p:sldId id="362" r:id="rId26"/>
    <p:sldId id="330" r:id="rId27"/>
    <p:sldId id="333" r:id="rId28"/>
    <p:sldId id="334" r:id="rId29"/>
    <p:sldId id="335" r:id="rId30"/>
  </p:sldIdLst>
  <p:sldSz cx="9144000" cy="6858000" type="screen4x3"/>
  <p:notesSz cx="6794500" cy="9931400"/>
  <p:defaultTextStyle>
    <a:defPPr>
      <a:defRPr lang="de-CH"/>
    </a:defPPr>
    <a:lvl1pPr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1pPr>
    <a:lvl2pPr marL="4572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2pPr>
    <a:lvl3pPr marL="9144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3pPr>
    <a:lvl4pPr marL="13716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4pPr>
    <a:lvl5pPr marL="18288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9pPr>
  </p:defaultTextStyle>
  <p:extLst>
    <p:ext uri="{521415D9-36F7-43E2-AB2F-B90AF26B5E84}">
      <p14:sectionLst xmlns:p14="http://schemas.microsoft.com/office/powerpoint/2010/main">
        <p14:section name="Title Page" id="{AE7857C0-2D20-4703-8FB6-39B300EF5577}">
          <p14:sldIdLst>
            <p14:sldId id="331"/>
          </p14:sldIdLst>
        </p14:section>
        <p14:section name="Introduction" id="{0730D64A-86B6-4AFB-B574-D9BEEC40D701}">
          <p14:sldIdLst>
            <p14:sldId id="338"/>
            <p14:sldId id="337"/>
            <p14:sldId id="339"/>
            <p14:sldId id="344"/>
            <p14:sldId id="345"/>
            <p14:sldId id="341"/>
            <p14:sldId id="343"/>
            <p14:sldId id="342"/>
            <p14:sldId id="355"/>
          </p14:sldIdLst>
        </p14:section>
        <p14:section name="Global Sensitivity Analysis" id="{AF81810D-EFA2-450A-924C-A2661A56B6AA}">
          <p14:sldIdLst>
            <p14:sldId id="351"/>
            <p14:sldId id="323"/>
            <p14:sldId id="360"/>
            <p14:sldId id="356"/>
            <p14:sldId id="357"/>
            <p14:sldId id="358"/>
          </p14:sldIdLst>
        </p14:section>
        <p14:section name="Gaussian Process Metamodeling" id="{E0576A92-66F7-4A4D-AD1B-296B6857C042}">
          <p14:sldIdLst>
            <p14:sldId id="350"/>
            <p14:sldId id="346"/>
            <p14:sldId id="348"/>
            <p14:sldId id="349"/>
            <p14:sldId id="336"/>
          </p14:sldIdLst>
        </p14:section>
        <p14:section name="Bayesian Calibration" id="{515B0874-7D3C-41C4-AE87-F66FD0C3A8CA}">
          <p14:sldIdLst>
            <p14:sldId id="352"/>
          </p14:sldIdLst>
        </p14:section>
        <p14:section name="Verification and Validation" id="{ABAD8C54-748C-460A-9998-0517DA33C009}">
          <p14:sldIdLst>
            <p14:sldId id="353"/>
          </p14:sldIdLst>
        </p14:section>
        <p14:section name="Conclusion and Outlook" id="{7382F657-4A45-439B-9220-14EBCD076422}">
          <p14:sldIdLst>
            <p14:sldId id="361"/>
            <p14:sldId id="362"/>
          </p14:sldIdLst>
        </p14:section>
        <p14:section name="Thank You" id="{C2079231-590A-46C4-8381-352D0C18F53A}">
          <p14:sldIdLst>
            <p14:sldId id="330"/>
          </p14:sldIdLst>
        </p14:section>
        <p14:section name="Backup Slides" id="{A56629E8-3BFB-4C92-81AA-68AED5B2B092}">
          <p14:sldIdLst>
            <p14:sldId id="333"/>
            <p14:sldId id="334"/>
            <p14:sldId id="33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000"/>
    <a:srgbClr val="FFFFFF"/>
    <a:srgbClr val="808080"/>
    <a:srgbClr val="000000"/>
    <a:srgbClr val="FDCA00"/>
    <a:srgbClr val="EF5B00"/>
    <a:srgbClr val="C50006"/>
    <a:srgbClr val="7C204E"/>
    <a:srgbClr val="003B6E"/>
    <a:srgbClr val="1974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79095" autoAdjust="0"/>
  </p:normalViewPr>
  <p:slideViewPr>
    <p:cSldViewPr snapToObjects="1">
      <p:cViewPr varScale="1">
        <p:scale>
          <a:sx n="101" d="100"/>
          <a:sy n="101" d="100"/>
        </p:scale>
        <p:origin x="-2010" y="-90"/>
      </p:cViewPr>
      <p:guideLst>
        <p:guide orient="horz" pos="981"/>
        <p:guide orient="horz" pos="845"/>
        <p:guide orient="horz" pos="3793"/>
        <p:guide orient="horz" pos="1117"/>
        <p:guide orient="horz" pos="187"/>
        <p:guide orient="horz" pos="482"/>
        <p:guide orient="horz" pos="4156"/>
        <p:guide orient="horz"/>
        <p:guide pos="657"/>
        <p:guide pos="5556"/>
        <p:guide pos="521"/>
        <p:guide pos="431"/>
        <p:guide pos="1292"/>
        <p:guide pos="3061"/>
        <p:guide pos="3152"/>
        <p:guide pos="57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15" d="100"/>
          <a:sy n="115" d="100"/>
        </p:scale>
        <p:origin x="-4932" y="-108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200" baseline="30000">
                <a:latin typeface="Times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GB" dirty="0">
              <a:latin typeface="+mn-lt"/>
            </a:endParaRP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94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200" baseline="30000">
                <a:latin typeface="Times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GB" dirty="0">
              <a:latin typeface="+mn-lt"/>
            </a:endParaRP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200" baseline="30000">
                <a:latin typeface="Times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GB">
              <a:latin typeface="+mn-lt"/>
            </a:endParaRPr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94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200" baseline="30000">
                <a:latin typeface="Times" charset="0"/>
              </a:defRPr>
            </a:lvl1pPr>
          </a:lstStyle>
          <a:p>
            <a:pPr>
              <a:defRPr/>
            </a:pPr>
            <a:fld id="{630A188E-C926-984B-863C-48B251A81B15}" type="slidenum">
              <a:rPr lang="en-GB">
                <a:latin typeface="+mn-lt"/>
              </a:rPr>
              <a:pPr>
                <a:defRPr/>
              </a:pPr>
              <a:t>‹#›</a:t>
            </a:fld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5994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000" baseline="0">
                <a:latin typeface="+mn-lt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94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000" baseline="0">
                <a:latin typeface="+mn-lt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6125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28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631" y="4718072"/>
            <a:ext cx="4981238" cy="4467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</a:t>
            </a:r>
            <a:r>
              <a:rPr lang="de-DE" noProof="0" dirty="0" smtClean="0"/>
              <a:t>Ebene</a:t>
            </a:r>
          </a:p>
          <a:p>
            <a:pPr lvl="5"/>
            <a:r>
              <a:rPr lang="de-DE" noProof="0" dirty="0" smtClean="0"/>
              <a:t>Sechste Ebene</a:t>
            </a:r>
          </a:p>
          <a:p>
            <a:pPr lvl="6"/>
            <a:r>
              <a:rPr lang="de-DE" noProof="0" dirty="0" smtClean="0"/>
              <a:t>Siebte Ebene</a:t>
            </a:r>
          </a:p>
          <a:p>
            <a:pPr lvl="7"/>
            <a:r>
              <a:rPr lang="de-DE" noProof="0" dirty="0" smtClean="0"/>
              <a:t>Achte Ebene</a:t>
            </a:r>
          </a:p>
          <a:p>
            <a:pPr lvl="8"/>
            <a:r>
              <a:rPr lang="de-DE" noProof="0" dirty="0" smtClean="0"/>
              <a:t>Neunte Ebene</a:t>
            </a:r>
          </a:p>
        </p:txBody>
      </p:sp>
      <p:sp>
        <p:nvSpPr>
          <p:cNvPr id="1228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000" baseline="0">
                <a:latin typeface="+mn-lt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228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94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000" baseline="0">
                <a:latin typeface="+mn-lt"/>
              </a:defRPr>
            </a:lvl1pPr>
          </a:lstStyle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14738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90488" indent="-90488" algn="l" rtl="0" eaLnBrk="0" fontAlgn="base" hangingPunct="0">
      <a:spcBef>
        <a:spcPts val="0"/>
      </a:spcBef>
      <a:spcAft>
        <a:spcPct val="0"/>
      </a:spcAft>
      <a:buFont typeface="Arial" panose="020B0604020202020204" pitchFamily="34" charset="0"/>
      <a:buChar char="•"/>
      <a:defRPr sz="1000" kern="1200" baseline="0">
        <a:solidFill>
          <a:schemeClr val="tx1"/>
        </a:solidFill>
        <a:latin typeface="+mn-lt"/>
        <a:ea typeface="ヒラギノ角ゴ Pro W3" pitchFamily="-108" charset="-128"/>
        <a:cs typeface="ヒラギノ角ゴ Pro W3" pitchFamily="-108" charset="-128"/>
      </a:defRPr>
    </a:lvl1pPr>
    <a:lvl2pPr marL="180975" indent="-92075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2pPr>
    <a:lvl3pPr marL="266700" indent="-85725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357188" indent="-90488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447675" indent="-90488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ヒラギノ角ゴ Pro W3" pitchFamily="-112" charset="-128"/>
        <a:cs typeface="ＭＳ Ｐゴシック" charset="0"/>
      </a:defRPr>
    </a:lvl5pPr>
    <a:lvl6pPr marL="538163" indent="-90488" algn="l" defTabSz="457200" rtl="0" eaLnBrk="1" latinLnBrk="0" hangingPunct="1"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+mn-ea"/>
        <a:cs typeface="Arial" panose="020B0604020202020204" pitchFamily="34" charset="0"/>
      </a:defRPr>
    </a:lvl6pPr>
    <a:lvl7pPr marL="628650" indent="-90488" algn="l" defTabSz="457200" rtl="0" eaLnBrk="1" latinLnBrk="0" hangingPunct="1"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7pPr>
    <a:lvl8pPr marL="719138" indent="-90488" algn="l" defTabSz="457200" rtl="0" eaLnBrk="1" latinLnBrk="0" hangingPunct="1"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8pPr>
    <a:lvl9pPr marL="806450" indent="-88900" algn="l" defTabSz="457200" rtl="0" eaLnBrk="1" latinLnBrk="0" hangingPunct="1"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Motivation: Safety</a:t>
            </a:r>
            <a:r>
              <a:rPr lang="en-US" baseline="0" dirty="0" smtClean="0"/>
              <a:t> Analysis of NPP under LBLOCA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444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The </a:t>
            </a:r>
            <a:r>
              <a:rPr lang="de-CH" dirty="0" err="1" smtClean="0"/>
              <a:t>idea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global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method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don’t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many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assumptions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regarding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input</a:t>
            </a:r>
            <a:r>
              <a:rPr lang="de-CH" baseline="0" dirty="0" smtClean="0"/>
              <a:t>/</a:t>
            </a:r>
            <a:r>
              <a:rPr lang="de-CH" baseline="0" dirty="0" err="1" smtClean="0"/>
              <a:t>output</a:t>
            </a:r>
            <a:r>
              <a:rPr lang="de-CH" baseline="0" dirty="0" smtClean="0"/>
              <a:t> hyper-</a:t>
            </a:r>
            <a:r>
              <a:rPr lang="de-CH" baseline="0" dirty="0" err="1" smtClean="0"/>
              <a:t>surface</a:t>
            </a:r>
            <a:r>
              <a:rPr lang="de-CH" baseline="0" dirty="0" smtClean="0"/>
              <a:t>. Perturbation </a:t>
            </a:r>
            <a:r>
              <a:rPr lang="de-CH" baseline="0" dirty="0" err="1" smtClean="0"/>
              <a:t>from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might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give</a:t>
            </a:r>
            <a:r>
              <a:rPr lang="de-CH" baseline="0" dirty="0" smtClean="0"/>
              <a:t> different </a:t>
            </a:r>
            <a:r>
              <a:rPr lang="de-CH" baseline="0" dirty="0" err="1" smtClean="0"/>
              <a:t>results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compared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perturbation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from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another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evaluate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input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over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range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wide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might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departure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from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well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behaved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response</a:t>
            </a:r>
            <a:endParaRPr lang="de-CH" baseline="0" dirty="0" smtClean="0"/>
          </a:p>
          <a:p>
            <a:r>
              <a:rPr lang="de-CH" baseline="0" dirty="0" smtClean="0"/>
              <a:t>But Morris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qualitative (</a:t>
            </a:r>
            <a:r>
              <a:rPr lang="de-CH" baseline="0" dirty="0" err="1" smtClean="0"/>
              <a:t>ordinal</a:t>
            </a:r>
            <a:r>
              <a:rPr lang="de-CH" baseline="0" dirty="0" smtClean="0"/>
              <a:t>) </a:t>
            </a:r>
            <a:r>
              <a:rPr lang="de-CH" baseline="0" dirty="0" err="1" smtClean="0"/>
              <a:t>does</a:t>
            </a:r>
            <a:r>
              <a:rPr lang="de-CH" baseline="0" dirty="0" smtClean="0"/>
              <a:t> not </a:t>
            </a:r>
            <a:r>
              <a:rPr lang="de-CH" baseline="0" dirty="0" err="1" smtClean="0"/>
              <a:t>intuitively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tell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important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parameter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0488" marR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1000" spc="30" dirty="0" smtClean="0">
                <a:latin typeface="+mn-lt"/>
                <a:cs typeface="Franklin Gothic Book"/>
              </a:rPr>
              <a:t>The three screening methods give (more/less) consistent ranking</a:t>
            </a:r>
          </a:p>
          <a:p>
            <a:pPr marL="90488" marR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dirty="0" smtClean="0"/>
              <a:t>But </a:t>
            </a:r>
            <a:r>
              <a:rPr lang="de-CH" dirty="0" err="1" smtClean="0"/>
              <a:t>you</a:t>
            </a:r>
            <a:r>
              <a:rPr lang="de-CH" dirty="0" smtClean="0"/>
              <a:t> </a:t>
            </a:r>
            <a:r>
              <a:rPr lang="de-CH" dirty="0" err="1" smtClean="0"/>
              <a:t>don’t</a:t>
            </a:r>
            <a:r>
              <a:rPr lang="de-CH" dirty="0" smtClean="0"/>
              <a:t> </a:t>
            </a:r>
            <a:r>
              <a:rPr lang="de-CH" dirty="0" err="1" smtClean="0"/>
              <a:t>actually</a:t>
            </a:r>
            <a:r>
              <a:rPr lang="de-CH" dirty="0" smtClean="0"/>
              <a:t> </a:t>
            </a:r>
            <a:r>
              <a:rPr lang="de-CH" dirty="0" err="1" smtClean="0"/>
              <a:t>need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run</a:t>
            </a:r>
            <a:r>
              <a:rPr lang="de-CH" dirty="0" smtClean="0"/>
              <a:t> all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way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through</a:t>
            </a:r>
            <a:endParaRPr lang="de-CH" baseline="0" dirty="0" smtClean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answer those</a:t>
            </a:r>
            <a:r>
              <a:rPr lang="en-US" baseline="0" dirty="0" smtClean="0"/>
              <a:t> questions, we adapt and implement statistical methodologies derived from applied statistics especially related to the design and analysis of computer experiments.</a:t>
            </a:r>
          </a:p>
          <a:p>
            <a:r>
              <a:rPr lang="en-US" baseline="0" dirty="0" smtClean="0"/>
              <a:t>This will also serve as the outline for the rest of the presentation we will start answering these questions one by one using a running example of TRACE model.</a:t>
            </a:r>
          </a:p>
          <a:p>
            <a:r>
              <a:rPr lang="en-US" baseline="0" dirty="0" smtClean="0"/>
              <a:t>And we don’t develop codes, it is worthwhile to develop methods that is applied outside the code implementation.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answer those</a:t>
            </a:r>
            <a:r>
              <a:rPr lang="en-US" baseline="0" dirty="0" smtClean="0"/>
              <a:t> questions, we adapt and implement statistical methodologies derived from applied statistics especially related to the design and analysis of computer experiments.</a:t>
            </a:r>
          </a:p>
          <a:p>
            <a:r>
              <a:rPr lang="en-US" baseline="0" dirty="0" smtClean="0"/>
              <a:t>This will also serve as the outline for the rest of the presentation we will start answering these questions one by one using a running example of TRACE model.</a:t>
            </a:r>
          </a:p>
          <a:p>
            <a:r>
              <a:rPr lang="en-US" baseline="0" dirty="0" smtClean="0"/>
              <a:t>And we don’t develop codes, it is worthwhile to develop methods that is applied outside the code implementation.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answer those</a:t>
            </a:r>
            <a:r>
              <a:rPr lang="en-US" baseline="0" dirty="0" smtClean="0"/>
              <a:t> questions, we adapt and implement statistical methodologies derived from applied statistics especially related to the design and analysis of computer experiments.</a:t>
            </a:r>
          </a:p>
          <a:p>
            <a:r>
              <a:rPr lang="en-US" baseline="0" dirty="0" smtClean="0"/>
              <a:t>This will also serve as the outline for the rest of the presentation we will start answering these questions one by one using a running example of TRACE model.</a:t>
            </a:r>
          </a:p>
          <a:p>
            <a:r>
              <a:rPr lang="en-US" baseline="0" dirty="0" smtClean="0"/>
              <a:t>And we don’t develop codes, it is worthwhile to develop methods that is applied outside the code implementation.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answer those</a:t>
            </a:r>
            <a:r>
              <a:rPr lang="en-US" baseline="0" dirty="0" smtClean="0"/>
              <a:t> questions, we adapt and implement statistical methodologies derived from applied statistics especially related to the design and analysis of computer experiments.</a:t>
            </a:r>
          </a:p>
          <a:p>
            <a:r>
              <a:rPr lang="en-US" baseline="0" dirty="0" smtClean="0"/>
              <a:t>This will also serve as the outline for the rest of the presentation we will start answering these questions one by one using a running example of TRACE model.</a:t>
            </a:r>
          </a:p>
          <a:p>
            <a:r>
              <a:rPr lang="en-US" baseline="0" dirty="0" smtClean="0"/>
              <a:t>And we don’t develop codes, it is worthwhile to develop methods that is applied outside the code implementation.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answer those</a:t>
            </a:r>
            <a:r>
              <a:rPr lang="en-US" baseline="0" dirty="0" smtClean="0"/>
              <a:t> questions, we adapt and implement statistical methodologies derived from applied statistics especially related to the design and analysis of computer experiments.</a:t>
            </a:r>
          </a:p>
          <a:p>
            <a:r>
              <a:rPr lang="en-US" baseline="0" dirty="0" smtClean="0"/>
              <a:t>This will also serve as the outline for the rest of the presentation we will start answering these questions one by one using a running example of TRACE model.</a:t>
            </a:r>
          </a:p>
          <a:p>
            <a:r>
              <a:rPr lang="en-US" baseline="0" dirty="0" smtClean="0"/>
              <a:t>And we don’t develop codes, it is worthwhile to develop methods that is applied outside the code implementation.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98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statistical (probabilistic)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32705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0488" marR="0" lvl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dirty="0"/>
              <a:t> The Swiss Master </a:t>
            </a:r>
            <a:r>
              <a:rPr lang="en-US" baseline="0" dirty="0"/>
              <a:t>of Science in Nuclear Engineering program is the only </a:t>
            </a:r>
            <a:r>
              <a:rPr lang="en-US" b="1" u="sng" baseline="0" dirty="0"/>
              <a:t>joint program </a:t>
            </a:r>
            <a:r>
              <a:rPr lang="en-US" baseline="0" dirty="0"/>
              <a:t>between the Swiss Federal Institutes of Technology in Zurich and Lausanne (ETHZ and EPFL).</a:t>
            </a:r>
          </a:p>
          <a:p>
            <a:pPr marL="90488" marR="0" lvl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baseline="0" dirty="0"/>
              <a:t> It was created in 2008 and after 8 years more than 100 students have </a:t>
            </a:r>
            <a:r>
              <a:rPr lang="en-US" baseline="0" dirty="0" smtClean="0"/>
              <a:t>successfully attended the </a:t>
            </a:r>
            <a:r>
              <a:rPr lang="en-US" baseline="0" dirty="0"/>
              <a:t>master program.</a:t>
            </a:r>
          </a:p>
          <a:p>
            <a:pPr marL="90488" marR="0" lvl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baseline="0" dirty="0"/>
              <a:t> The program lasts </a:t>
            </a:r>
            <a:r>
              <a:rPr lang="en-US" b="1" u="sng" baseline="0" dirty="0"/>
              <a:t>two years </a:t>
            </a:r>
            <a:r>
              <a:rPr lang="en-US" baseline="0" dirty="0"/>
              <a:t>(equivalent to 120 European Credit Transfer &amp; Accumulation System credits), and the students attend two of the best universities with world-wide reputation; ETHZ which ranks at the 9</a:t>
            </a:r>
            <a:r>
              <a:rPr lang="en-US" baseline="30000" dirty="0"/>
              <a:t>th</a:t>
            </a:r>
            <a:r>
              <a:rPr lang="en-US" baseline="0" dirty="0"/>
              <a:t> position and the EPFL which ranks on the 14th position based on the QS university ranking system for 2016.</a:t>
            </a:r>
          </a:p>
          <a:p>
            <a:pPr marL="90488" marR="0" lvl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baseline="0" dirty="0"/>
              <a:t> The students receive a continuous strong scientific support from top level scientists of the Paul Scherrer Institute (the Swiss federal multi-disciplinary research center for natural sciences and technology).</a:t>
            </a:r>
          </a:p>
          <a:p>
            <a:pPr marL="90488" marR="0" lvl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baseline="0" dirty="0"/>
              <a:t> Numerous </a:t>
            </a:r>
            <a:r>
              <a:rPr lang="en-US" b="1" u="sng" baseline="0" dirty="0" smtClean="0"/>
              <a:t>scholarships</a:t>
            </a:r>
            <a:r>
              <a:rPr lang="en-US" b="0" u="none" baseline="0" dirty="0" smtClean="0"/>
              <a:t>,</a:t>
            </a:r>
            <a:r>
              <a:rPr lang="en-US" baseline="0" dirty="0" smtClean="0"/>
              <a:t> accommodation </a:t>
            </a:r>
            <a:r>
              <a:rPr lang="en-US" baseline="0" dirty="0"/>
              <a:t>&amp; travel grants and allowances are available for the students. For example, all students have in the past received mobility grants.</a:t>
            </a:r>
          </a:p>
          <a:p>
            <a:pPr marL="90488" marR="0" lvl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baseline="0" dirty="0"/>
              <a:t> On the right hand side pictures you can see (from top to bottom) the legendary central building of ETH in Zurich, the innovative campus of </a:t>
            </a:r>
            <a:r>
              <a:rPr lang="en-US" baseline="0" dirty="0" smtClean="0"/>
              <a:t>EPFL with the Rolex Learning Center </a:t>
            </a:r>
            <a:r>
              <a:rPr lang="en-US" baseline="0" dirty="0"/>
              <a:t>next to the Geneva lake, and the traditional Swiss landscape where the PSI is located alongside the Aare river.</a:t>
            </a:r>
          </a:p>
          <a:p>
            <a:pPr marL="90488" marR="0" lvl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baseline="0" dirty="0"/>
              <a:t> The central picture shows the location of EPFL, ETHZ and PSI on the map of Switzerland, right in the heart of Europe.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7413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The </a:t>
            </a:r>
            <a:r>
              <a:rPr lang="en-US" b="1" u="sng" dirty="0"/>
              <a:t>curriculum </a:t>
            </a:r>
            <a:r>
              <a:rPr lang="en-US" dirty="0"/>
              <a:t>of the Swiss Master Program in Nuclear Engineering covers many areas of </a:t>
            </a:r>
            <a:r>
              <a:rPr lang="en-US" baseline="0" dirty="0"/>
              <a:t>Nuclear </a:t>
            </a:r>
            <a:r>
              <a:rPr lang="en-US" baseline="0" dirty="0" smtClean="0"/>
              <a:t>Engineering. </a:t>
            </a:r>
            <a:r>
              <a:rPr lang="en-US" baseline="0" dirty="0"/>
              <a:t>A plethora of courses in neutronics, thermohydraulics, nuclear material science, nuclear safety, waste management, radiation protection and others</a:t>
            </a:r>
            <a:r>
              <a:rPr lang="en-US" baseline="0" dirty="0" smtClean="0"/>
              <a:t>, are provided and </a:t>
            </a:r>
            <a:r>
              <a:rPr lang="en-US" baseline="0" dirty="0"/>
              <a:t>taught by top level Professors and scientists from EPFL, ETHZ and PSI.</a:t>
            </a:r>
          </a:p>
          <a:p>
            <a:r>
              <a:rPr lang="en-US" baseline="0" dirty="0"/>
              <a:t> The students have the opportunity to get trained and perform hands-on work on unique world-class facilities, like:</a:t>
            </a:r>
          </a:p>
          <a:p>
            <a:pPr marL="180975" lvl="1" indent="-92075">
              <a:buFont typeface="Wingdings" charset="2"/>
              <a:buChar char="Ø"/>
            </a:pPr>
            <a:r>
              <a:rPr lang="en-US" baseline="0" dirty="0"/>
              <a:t> the </a:t>
            </a:r>
            <a:r>
              <a:rPr lang="en-US" b="1" u="sng" baseline="0" dirty="0"/>
              <a:t>CROCUS</a:t>
            </a:r>
            <a:r>
              <a:rPr lang="en-US" b="0" u="none" baseline="0" dirty="0"/>
              <a:t> zero power education and research reactor at EPFL.</a:t>
            </a:r>
          </a:p>
          <a:p>
            <a:pPr marL="180975" lvl="1" indent="-92075">
              <a:buFont typeface="Wingdings" charset="2"/>
              <a:buChar char="Ø"/>
            </a:pPr>
            <a:r>
              <a:rPr lang="en-US" b="0" u="none" baseline="0" dirty="0"/>
              <a:t> the </a:t>
            </a:r>
            <a:r>
              <a:rPr lang="en-US" b="1" u="sng" baseline="0" dirty="0"/>
              <a:t>Swiss Light Source (SLS) at PSI</a:t>
            </a:r>
            <a:r>
              <a:rPr lang="en-US" b="0" u="none" baseline="0" dirty="0"/>
              <a:t>, a 3</a:t>
            </a:r>
            <a:r>
              <a:rPr lang="en-US" b="0" u="none" baseline="30000" dirty="0"/>
              <a:t>rd</a:t>
            </a:r>
            <a:r>
              <a:rPr lang="en-US" b="0" u="none" baseline="0" dirty="0"/>
              <a:t> generation synchrotron light source with an energy 2.4 GeV which provides </a:t>
            </a:r>
            <a:r>
              <a:rPr lang="en-US" sz="1000" b="0" i="0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photon beams of high brightness for research in materials science, biology and chemistry.</a:t>
            </a:r>
          </a:p>
          <a:p>
            <a:pPr marL="180975" lvl="1" indent="-92075">
              <a:buFont typeface="Wingdings" charset="2"/>
              <a:buChar char="Ø"/>
            </a:pPr>
            <a:r>
              <a:rPr lang="en-US" sz="1000" b="0" i="0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the </a:t>
            </a:r>
            <a:r>
              <a:rPr lang="en-US" sz="1000" b="1" i="0" u="sng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Hot Lab facility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, the only Swiss l</a:t>
            </a:r>
            <a:r>
              <a:rPr lang="en-US" sz="1000" b="0" i="0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aboratory authorized by the safety authorities to handle large quantities of radioactive materials including commercial as well as experimental nuclear fuel.</a:t>
            </a:r>
          </a:p>
          <a:p>
            <a:pPr marL="180975" lvl="1" indent="-92075">
              <a:buFont typeface="Wingdings" charset="2"/>
              <a:buChar char="Ø"/>
            </a:pPr>
            <a:r>
              <a:rPr lang="en-US" sz="1000" b="0" i="0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the </a:t>
            </a:r>
            <a:r>
              <a:rPr lang="en-US" sz="1000" b="1" i="0" u="sng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Proton Therapy Center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at PSI, the </a:t>
            </a:r>
            <a:r>
              <a:rPr lang="en-US" sz="1000" b="0" i="0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worldwide first compact scanning gantry for the irradiation of deep-seated tumors with proton beam.</a:t>
            </a:r>
          </a:p>
          <a:p>
            <a:pPr marL="180975" lvl="1" indent="-92075">
              <a:buFont typeface="Wingdings" charset="2"/>
              <a:buChar char="Ø"/>
            </a:pPr>
            <a:r>
              <a:rPr lang="en-US" sz="1000" b="0" i="0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numerous </a:t>
            </a:r>
            <a:r>
              <a:rPr lang="en-US" sz="1000" b="1" i="0" u="sng" kern="1200" baseline="0" dirty="0" err="1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Thermohydraulic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facilities at ETHZ and PSI, focusing on fast neutron imaging, large scale investigation of natural circulation, bubble experiments, aerosol generation, etc.</a:t>
            </a:r>
          </a:p>
          <a:p>
            <a:pPr marL="180975" lvl="1" indent="-92075">
              <a:buFont typeface="Wingdings" charset="2"/>
              <a:buChar char="Ø"/>
            </a:pP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and others.</a:t>
            </a:r>
          </a:p>
          <a:p>
            <a:pPr marL="169863" lvl="0" indent="-171450">
              <a:buFont typeface="Arial" charset="0"/>
              <a:buChar char="•"/>
            </a:pPr>
            <a:endParaRPr lang="en-US" sz="1000" b="0" i="0" u="none" kern="1200" baseline="0" dirty="0">
              <a:solidFill>
                <a:schemeClr val="tx1"/>
              </a:solidFill>
              <a:effectLst/>
              <a:latin typeface="+mn-lt"/>
              <a:ea typeface="ヒラギノ角ゴ Pro W3" charset="-128"/>
              <a:cs typeface="ヒラギノ角ゴ Pro W3" charset="0"/>
            </a:endParaRPr>
          </a:p>
          <a:p>
            <a:pPr marL="169863" lvl="0" indent="-171450">
              <a:buFont typeface="Arial" charset="0"/>
              <a:buChar char="•"/>
            </a:pP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Finally during the last year of the studies, the students have to perform</a:t>
            </a:r>
          </a:p>
          <a:p>
            <a:pPr marL="180975" lvl="1" indent="-92075">
              <a:buFont typeface="Wingdings" charset="2"/>
              <a:buChar char="Ø"/>
            </a:pP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a </a:t>
            </a:r>
            <a:r>
              <a:rPr lang="en-US" sz="1000" b="1" i="0" u="sng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3-month internship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at the Swiss nuclear industry </a:t>
            </a:r>
            <a:r>
              <a:rPr lang="en-US" sz="10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[nuclear 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power plants (KKG, KKL, KKB, KKM), nuclear utilities (Axpo, </a:t>
            </a:r>
            <a:r>
              <a:rPr lang="en-US" sz="1000" b="0" i="0" u="none" kern="1200" baseline="0" dirty="0" err="1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Alpic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, BKW, etc.), regulatory body (ENSI), etc</a:t>
            </a:r>
            <a:r>
              <a:rPr lang="en-US" sz="10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.]. 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Students have the possibility to do their internship </a:t>
            </a:r>
            <a:r>
              <a:rPr lang="en-US" sz="10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also abroad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.</a:t>
            </a:r>
          </a:p>
          <a:p>
            <a:pPr marL="180975" lvl="1" indent="-92075">
              <a:buFont typeface="Wingdings" charset="2"/>
              <a:buChar char="Ø"/>
            </a:pP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a </a:t>
            </a:r>
            <a:r>
              <a:rPr lang="en-US" sz="1000" b="1" i="0" u="sng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research project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at PSI and a </a:t>
            </a:r>
            <a:r>
              <a:rPr lang="en-US" sz="1000" b="1" i="0" u="sng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6-month master thesis project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(at PSI, ETH, EPFL, or </a:t>
            </a:r>
            <a:r>
              <a:rPr lang="en-US" sz="10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in industry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) which complete the curriculum.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1609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For the </a:t>
            </a:r>
            <a:r>
              <a:rPr lang="en-US" baseline="0" dirty="0"/>
              <a:t>first 8 years of the master program, more than 100 students have </a:t>
            </a:r>
            <a:r>
              <a:rPr lang="en-US" baseline="0" dirty="0" smtClean="0"/>
              <a:t>followed nuclear engineering studies </a:t>
            </a:r>
            <a:r>
              <a:rPr lang="en-US" baseline="0" dirty="0"/>
              <a:t>in Switzerland.</a:t>
            </a:r>
          </a:p>
          <a:p>
            <a:r>
              <a:rPr lang="en-US" baseline="0" dirty="0" smtClean="0"/>
              <a:t> The program </a:t>
            </a:r>
            <a:r>
              <a:rPr lang="en-US" baseline="0" dirty="0"/>
              <a:t>has a very international character, with the students coming from 30 different countries across the globe, </a:t>
            </a:r>
            <a:r>
              <a:rPr lang="en-US" baseline="0" dirty="0" smtClean="0"/>
              <a:t>and from </a:t>
            </a:r>
            <a:r>
              <a:rPr lang="en-US" baseline="0" dirty="0"/>
              <a:t>44 different universities.</a:t>
            </a:r>
          </a:p>
          <a:p>
            <a:pPr marL="180975" lvl="1" indent="-92075">
              <a:buFont typeface="Wingdings" charset="2"/>
              <a:buChar char="Ø"/>
            </a:pPr>
            <a:r>
              <a:rPr lang="en-US" baseline="0" dirty="0"/>
              <a:t> the majority of the students come from France (15%), China (14%) </a:t>
            </a:r>
            <a:r>
              <a:rPr lang="en-US" baseline="0" dirty="0" smtClean="0"/>
              <a:t>and Switzerland </a:t>
            </a:r>
            <a:r>
              <a:rPr lang="en-US" baseline="0" dirty="0"/>
              <a:t>(10%).</a:t>
            </a:r>
          </a:p>
          <a:p>
            <a:pPr marL="169863" lvl="0" indent="-171450">
              <a:buFont typeface="Arial" charset="0"/>
              <a:buChar char="•"/>
            </a:pPr>
            <a:r>
              <a:rPr lang="en-US" b="0" u="none" baseline="0" dirty="0" smtClean="0"/>
              <a:t>The </a:t>
            </a:r>
            <a:r>
              <a:rPr lang="en-US" b="0" u="none" baseline="0" dirty="0"/>
              <a:t>structure of the program receives a very positive feedback, as </a:t>
            </a:r>
            <a:r>
              <a:rPr lang="en-US" b="1" u="sng" baseline="0" dirty="0"/>
              <a:t>94%</a:t>
            </a:r>
            <a:r>
              <a:rPr lang="en-US" b="0" u="none" baseline="0" dirty="0"/>
              <a:t> of the students have stated that they are (very) satisfied with the program.</a:t>
            </a:r>
          </a:p>
          <a:p>
            <a:pPr marL="169863" lvl="0" indent="-171450">
              <a:buFont typeface="Arial" charset="0"/>
              <a:buChar char="•"/>
            </a:pPr>
            <a:r>
              <a:rPr lang="en-US" b="0" u="none" baseline="0" dirty="0" smtClean="0"/>
              <a:t>After </a:t>
            </a:r>
            <a:r>
              <a:rPr lang="en-US" b="0" u="none" baseline="0" dirty="0"/>
              <a:t>their graduation, </a:t>
            </a:r>
            <a:r>
              <a:rPr lang="en-US" b="1" u="sng" baseline="0" dirty="0"/>
              <a:t>83%</a:t>
            </a:r>
            <a:r>
              <a:rPr lang="en-US" b="0" u="none" baseline="0" dirty="0"/>
              <a:t> of the graduates remain in the nuclear field and </a:t>
            </a:r>
            <a:r>
              <a:rPr lang="en-US" b="1" u="sng" baseline="0" dirty="0"/>
              <a:t>62% </a:t>
            </a:r>
            <a:r>
              <a:rPr lang="en-US" b="0" u="none" baseline="0" dirty="0"/>
              <a:t> of the graduates continue their career in Switzerland.</a:t>
            </a:r>
          </a:p>
          <a:p>
            <a:pPr marL="169863" lvl="0" indent="-171450">
              <a:buFont typeface="Arial" charset="0"/>
              <a:buChar char="•"/>
            </a:pPr>
            <a:r>
              <a:rPr lang="en-US" b="0" u="none" baseline="0" dirty="0" smtClean="0"/>
              <a:t>Finally</a:t>
            </a:r>
            <a:r>
              <a:rPr lang="en-US" b="0" u="none" baseline="0" dirty="0"/>
              <a:t>, it is worth noting that both ETHZ and EPFL have very low tuition </a:t>
            </a:r>
            <a:r>
              <a:rPr lang="en-US" b="0" u="none" baseline="0" dirty="0" smtClean="0"/>
              <a:t>fees </a:t>
            </a:r>
            <a:r>
              <a:rPr lang="en-US" b="0" u="none" baseline="0" dirty="0"/>
              <a:t>(600 euros per semester) for all students (Swiss and non-Swiss).</a:t>
            </a:r>
          </a:p>
          <a:p>
            <a:pPr marL="169863" lvl="0" indent="-171450">
              <a:buFont typeface="Arial" charset="0"/>
              <a:buChar char="•"/>
            </a:pPr>
            <a:r>
              <a:rPr lang="en-US" b="0" u="none" baseline="0" dirty="0" smtClean="0"/>
              <a:t>For </a:t>
            </a:r>
            <a:r>
              <a:rPr lang="en-US" b="0" u="none" baseline="0" dirty="0"/>
              <a:t>more information you can visit the official web-site of the master program (</a:t>
            </a:r>
            <a:r>
              <a:rPr lang="en-US" b="1" u="sng" baseline="0" dirty="0"/>
              <a:t>master-nuclear.ch</a:t>
            </a:r>
            <a:r>
              <a:rPr lang="en-US" b="0" u="none" baseline="0" dirty="0"/>
              <a:t>)</a:t>
            </a:r>
            <a:endParaRPr lang="en-US" b="1" u="sng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2981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are these physical</a:t>
            </a:r>
            <a:r>
              <a:rPr lang="en-US" baseline="0" dirty="0" smtClean="0"/>
              <a:t> model parameters?</a:t>
            </a:r>
          </a:p>
          <a:p>
            <a:r>
              <a:rPr lang="en-US" baseline="0" dirty="0" smtClean="0"/>
              <a:t>Take for example the phenomenological models that describe two phase flow during a </a:t>
            </a:r>
            <a:r>
              <a:rPr lang="en-US" baseline="0" dirty="0" err="1" smtClean="0"/>
              <a:t>reflood</a:t>
            </a:r>
            <a:r>
              <a:rPr lang="en-US" baseline="0" dirty="0" smtClean="0"/>
              <a:t> of a dry channel</a:t>
            </a:r>
          </a:p>
          <a:p>
            <a:r>
              <a:rPr lang="en-US" baseline="0" dirty="0" smtClean="0"/>
              <a:t>Closure laws describe the interaction between phases in each distinct **pre-determined** flow regime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422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is this uncertainty</a:t>
            </a:r>
            <a:r>
              <a:rPr lang="en-US" baseline="0" dirty="0" smtClean="0"/>
              <a:t> coming from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1911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answer those</a:t>
            </a:r>
            <a:r>
              <a:rPr lang="en-US" baseline="0" dirty="0" smtClean="0"/>
              <a:t> questions, we adapt and implement statistical methodologies derived from applied statistics especially related to the design and analysis of computer experiments.</a:t>
            </a:r>
          </a:p>
          <a:p>
            <a:r>
              <a:rPr lang="en-US" baseline="0" dirty="0" smtClean="0"/>
              <a:t>This will also serve as the outline for the rest of the presentation we will start answering these questions one by one using a running example of TRACE model.</a:t>
            </a:r>
          </a:p>
          <a:p>
            <a:r>
              <a:rPr lang="en-US" baseline="0" dirty="0" smtClean="0"/>
              <a:t>And we don’t develop codes, it is worthwhile to develop methods that is applied outside the code implementation.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method is adapted and demonstrated directly to solve this</a:t>
            </a:r>
            <a:r>
              <a:rPr lang="en-US" baseline="0" dirty="0" smtClean="0"/>
              <a:t> problem.</a:t>
            </a:r>
          </a:p>
          <a:p>
            <a:r>
              <a:rPr lang="en-US" baseline="0" dirty="0" smtClean="0"/>
              <a:t>The problem is used in the OECD/NEA PREMIUM Benchmark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203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method is adapted and demonstrated directly to solve this</a:t>
            </a:r>
            <a:r>
              <a:rPr lang="en-US" baseline="0" dirty="0" smtClean="0"/>
              <a:t> problem.</a:t>
            </a:r>
          </a:p>
          <a:p>
            <a:r>
              <a:rPr lang="en-US" baseline="0" dirty="0" smtClean="0"/>
              <a:t>The problem is used in the OECD/NEA PREMIUM Benchmark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203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Uncertainty propagation using prior pdfs</a:t>
            </a:r>
            <a:r>
              <a:rPr lang="en-US" baseline="0" dirty="0" smtClean="0"/>
              <a:t> and 1’000 samples. Bands are constructed based on the 95% probability (2.5</a:t>
            </a:r>
            <a:r>
              <a:rPr lang="en-US" baseline="30000" dirty="0" smtClean="0"/>
              <a:t>th</a:t>
            </a:r>
            <a:r>
              <a:rPr lang="en-US" baseline="0" dirty="0" smtClean="0"/>
              <a:t> – 97.5</a:t>
            </a:r>
            <a:r>
              <a:rPr lang="en-US" baseline="30000" dirty="0" smtClean="0"/>
              <a:t>th</a:t>
            </a:r>
            <a:r>
              <a:rPr lang="en-US" baseline="0" dirty="0" smtClean="0"/>
              <a:t> percentile).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U:\20160506_PSI_Luftbild_029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6" b="7666"/>
          <a:stretch/>
        </p:blipFill>
        <p:spPr bwMode="auto">
          <a:xfrm>
            <a:off x="2642403" y="282698"/>
            <a:ext cx="5674015" cy="336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>
          <a:xfrm>
            <a:off x="814389" y="4572001"/>
            <a:ext cx="7969249" cy="1388939"/>
          </a:xfrm>
        </p:spPr>
        <p:txBody>
          <a:bodyPr/>
          <a:lstStyle>
            <a:lvl1pPr>
              <a:defRPr sz="3000">
                <a:solidFill>
                  <a:srgbClr val="686868"/>
                </a:solidFill>
                <a:latin typeface="Georgia" charset="0"/>
                <a:ea typeface="ヒラギノ角ゴ Pro W3" charset="0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69649" name="Rectangle 17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814390" y="4140000"/>
            <a:ext cx="7969249" cy="36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1800" b="1">
                <a:solidFill>
                  <a:srgbClr val="969696"/>
                </a:solidFill>
                <a:ea typeface="ヒラギノ角ゴ Pro W3" charset="0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-2" y="282698"/>
            <a:ext cx="2534400" cy="3362327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de-DE" sz="2400" dirty="0">
              <a:ln>
                <a:solidFill>
                  <a:srgbClr val="FFFFFF"/>
                </a:solidFill>
              </a:ln>
              <a:latin typeface="Times" charset="0"/>
            </a:endParaRPr>
          </a:p>
        </p:txBody>
      </p:sp>
      <p:pic>
        <p:nvPicPr>
          <p:cNvPr id="12" name="Bild 24" descr="PSI-Logo_narrow_30k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263" y="548682"/>
            <a:ext cx="12192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"/>
          <p:cNvSpPr>
            <a:spLocks noChangeArrowheads="1"/>
          </p:cNvSpPr>
          <p:nvPr userDrawn="1"/>
        </p:nvSpPr>
        <p:spPr bwMode="auto">
          <a:xfrm>
            <a:off x="5292080" y="3412621"/>
            <a:ext cx="3024336" cy="232404"/>
          </a:xfrm>
          <a:prstGeom prst="rect">
            <a:avLst/>
          </a:prstGeom>
          <a:solidFill>
            <a:schemeClr val="bg1">
              <a:alpha val="7411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algn="ctr">
              <a:spcBef>
                <a:spcPct val="0"/>
              </a:spcBef>
            </a:pPr>
            <a:r>
              <a:rPr lang="de-CH" sz="1100" b="1" i="0" kern="0" spc="30" dirty="0" smtClean="0">
                <a:solidFill>
                  <a:srgbClr val="505150"/>
                </a:solidFill>
                <a:latin typeface="+mn-lt"/>
                <a:cs typeface="Arial" charset="0"/>
              </a:rPr>
              <a:t>WIR SCHAFFEN WISSEN – HEUTE FÜR MORGEN</a:t>
            </a:r>
            <a:endParaRPr lang="de-CH" sz="1100" b="1" i="0" kern="0" spc="30" dirty="0">
              <a:solidFill>
                <a:srgbClr val="505150"/>
              </a:solidFill>
              <a:latin typeface="+mn-lt"/>
              <a:cs typeface="Arial" charset="0"/>
            </a:endParaRP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424000" y="282698"/>
            <a:ext cx="720000" cy="3362327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de-DE" sz="2400" dirty="0">
              <a:ln>
                <a:solidFill>
                  <a:srgbClr val="FFFFFF"/>
                </a:solidFill>
              </a:ln>
              <a:latin typeface="Times" charset="0"/>
            </a:endParaRPr>
          </a:p>
        </p:txBody>
      </p:sp>
      <p:sp>
        <p:nvSpPr>
          <p:cNvPr id="15" name="Rechteck 15"/>
          <p:cNvSpPr>
            <a:spLocks noChangeArrowheads="1"/>
          </p:cNvSpPr>
          <p:nvPr userDrawn="1"/>
        </p:nvSpPr>
        <p:spPr bwMode="auto">
          <a:xfrm>
            <a:off x="828002" y="6138865"/>
            <a:ext cx="720725" cy="719137"/>
          </a:xfrm>
          <a:prstGeom prst="rect">
            <a:avLst/>
          </a:prstGeom>
          <a:solidFill>
            <a:srgbClr val="B9B9B9"/>
          </a:solidFill>
          <a:ln>
            <a:noFill/>
          </a:ln>
          <a:extLst/>
        </p:spPr>
        <p:txBody>
          <a:bodyPr/>
          <a:lstStyle/>
          <a:p>
            <a:pPr>
              <a:spcBef>
                <a:spcPct val="0"/>
              </a:spcBef>
            </a:pPr>
            <a:endParaRPr lang="de-DE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6680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/>
        <p:txBody>
          <a:bodyPr/>
          <a:lstStyle>
            <a:lvl1pPr marL="1778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>
                <a:latin typeface="+mn-lt"/>
              </a:defRPr>
            </a:lvl1pPr>
            <a:lvl2pPr marL="3556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2pPr>
            <a:lvl3pPr marL="539750" marR="0" indent="-1841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3pPr>
            <a:lvl4pPr marL="7175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4pPr>
            <a:lvl5pPr marL="8953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5pPr>
            <a:lvl6pPr marL="1074738" indent="-179388">
              <a:lnSpc>
                <a:spcPct val="110000"/>
              </a:lnSpc>
              <a:buClr>
                <a:schemeClr val="tx1"/>
              </a:buClr>
              <a:buFont typeface="Symbol" panose="05050102010706020507" pitchFamily="18" charset="2"/>
              <a:buChar char="-"/>
              <a:defRPr sz="1600"/>
            </a:lvl6pPr>
            <a:lvl7pPr marL="1257300" indent="-182563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7pPr>
            <a:lvl8pPr marL="1436688" indent="-179388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8pPr>
            <a:lvl9pPr marL="1614488" indent="-177800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316818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 bwMode="auto">
          <a:xfrm>
            <a:off x="827090" y="1412877"/>
            <a:ext cx="8066087" cy="5184775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9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934841" y="1484781"/>
            <a:ext cx="7885633" cy="4608515"/>
          </a:xfrm>
        </p:spPr>
        <p:txBody>
          <a:bodyPr/>
          <a:lstStyle>
            <a:lvl1pPr marL="1778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>
                <a:latin typeface="+mn-lt"/>
              </a:defRPr>
            </a:lvl1pPr>
            <a:lvl2pPr marL="3556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2pPr>
            <a:lvl3pPr marL="539750" marR="0" indent="-1841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3pPr>
            <a:lvl4pPr marL="7175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4pPr>
            <a:lvl5pPr marL="8953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5pPr>
            <a:lvl6pPr marL="1074738" indent="-179388">
              <a:lnSpc>
                <a:spcPct val="110000"/>
              </a:lnSpc>
              <a:buClr>
                <a:schemeClr val="tx1"/>
              </a:buClr>
              <a:buFont typeface="Symbol" panose="05050102010706020507" pitchFamily="18" charset="2"/>
              <a:buChar char="-"/>
              <a:defRPr sz="1600"/>
            </a:lvl6pPr>
            <a:lvl7pPr marL="1257300" indent="-182563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7pPr>
            <a:lvl8pPr marL="1436688" indent="-179388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8pPr>
            <a:lvl9pPr marL="1614488" indent="-177800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</a:p>
          <a:p>
            <a:pPr lvl="5"/>
            <a:r>
              <a:rPr lang="de-CH" dirty="0" smtClean="0"/>
              <a:t>Sechste Ebene</a:t>
            </a:r>
          </a:p>
          <a:p>
            <a:pPr lvl="6"/>
            <a:r>
              <a:rPr lang="de-CH" dirty="0" smtClean="0"/>
              <a:t>Siebte Ebene</a:t>
            </a:r>
          </a:p>
          <a:p>
            <a:pPr lvl="7"/>
            <a:r>
              <a:rPr lang="de-CH" dirty="0" smtClean="0"/>
              <a:t>Achte Ebene</a:t>
            </a:r>
          </a:p>
          <a:p>
            <a:pPr lvl="8"/>
            <a:r>
              <a:rPr lang="de-CH" dirty="0" smtClean="0"/>
              <a:t>Neunte Ebene</a:t>
            </a: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3910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1042990" y="1341438"/>
            <a:ext cx="3781425" cy="4679951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8" hasCustomPrompt="1"/>
          </p:nvPr>
        </p:nvSpPr>
        <p:spPr>
          <a:xfrm>
            <a:off x="5003802" y="1337870"/>
            <a:ext cx="3781425" cy="4679951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653103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auto">
          <a:xfrm>
            <a:off x="827090" y="1412877"/>
            <a:ext cx="8066087" cy="5184775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7" name="Inhaltsplatzhalter 10"/>
          <p:cNvSpPr>
            <a:spLocks noGrp="1"/>
          </p:cNvSpPr>
          <p:nvPr>
            <p:ph sz="quarter" idx="18" hasCustomPrompt="1"/>
          </p:nvPr>
        </p:nvSpPr>
        <p:spPr>
          <a:xfrm>
            <a:off x="938418" y="1449805"/>
            <a:ext cx="3781425" cy="4571585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18" name="Inhaltsplatzhalter 10"/>
          <p:cNvSpPr>
            <a:spLocks noGrp="1"/>
          </p:cNvSpPr>
          <p:nvPr>
            <p:ph sz="quarter" idx="19" hasCustomPrompt="1"/>
          </p:nvPr>
        </p:nvSpPr>
        <p:spPr>
          <a:xfrm>
            <a:off x="4899230" y="1446233"/>
            <a:ext cx="3781425" cy="4575155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9635311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815250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827090" y="1412877"/>
            <a:ext cx="8066087" cy="5184775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4387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auf Bild (hoc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U:\20160506_PSI_Luftbild_029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019812"/>
            <a:ext cx="8370753" cy="557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827088" y="1019811"/>
            <a:ext cx="2289712" cy="5577839"/>
          </a:xfrm>
          <a:solidFill>
            <a:schemeClr val="bg1">
              <a:alpha val="75000"/>
            </a:schemeClr>
          </a:solidFill>
        </p:spPr>
        <p:txBody>
          <a:bodyPr lIns="72000" tIns="360000" rIns="36000" bIns="36000" anchor="t" anchorCtr="0"/>
          <a:lstStyle>
            <a:lvl1pPr marL="177800" indent="-177800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800"/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pic>
        <p:nvPicPr>
          <p:cNvPr id="13" name="Bild 14" descr="PSI-Logo_narrow_30k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800" y="285750"/>
            <a:ext cx="1016000" cy="36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>
            <a:spLocks noChangeArrowheads="1"/>
          </p:cNvSpPr>
          <p:nvPr userDrawn="1"/>
        </p:nvSpPr>
        <p:spPr bwMode="auto">
          <a:xfrm>
            <a:off x="2" y="1019812"/>
            <a:ext cx="720725" cy="727901"/>
          </a:xfrm>
          <a:prstGeom prst="rect">
            <a:avLst/>
          </a:prstGeom>
          <a:solidFill>
            <a:srgbClr val="B9B9B9"/>
          </a:solidFill>
          <a:ln>
            <a:noFill/>
          </a:ln>
          <a:extLst/>
        </p:spPr>
        <p:txBody>
          <a:bodyPr/>
          <a:lstStyle/>
          <a:p>
            <a:pPr>
              <a:spcBef>
                <a:spcPct val="0"/>
              </a:spcBef>
            </a:pPr>
            <a:endParaRPr lang="de-DE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4688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2077202" y="291600"/>
            <a:ext cx="6815277" cy="977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 smtClean="0"/>
              <a:t>Folientitel</a:t>
            </a:r>
            <a:r>
              <a:rPr lang="en-GB" noProof="0" dirty="0" smtClean="0"/>
              <a:t> </a:t>
            </a:r>
            <a:r>
              <a:rPr lang="en-GB" noProof="0" dirty="0" err="1" smtClean="0"/>
              <a:t>eingeben</a:t>
            </a:r>
            <a:endParaRPr lang="en-GB" noProof="0" dirty="0"/>
          </a:p>
        </p:txBody>
      </p:sp>
      <p:sp>
        <p:nvSpPr>
          <p:cNvPr id="6" name="Rechteck 12"/>
          <p:cNvSpPr>
            <a:spLocks noChangeArrowheads="1"/>
          </p:cNvSpPr>
          <p:nvPr/>
        </p:nvSpPr>
        <p:spPr bwMode="auto">
          <a:xfrm>
            <a:off x="2" y="1548971"/>
            <a:ext cx="720725" cy="727901"/>
          </a:xfrm>
          <a:prstGeom prst="rect">
            <a:avLst/>
          </a:prstGeom>
          <a:solidFill>
            <a:srgbClr val="B9B9B9"/>
          </a:solidFill>
          <a:ln>
            <a:noFill/>
          </a:ln>
          <a:extLst/>
        </p:spPr>
        <p:txBody>
          <a:bodyPr/>
          <a:lstStyle/>
          <a:p>
            <a:pPr>
              <a:spcBef>
                <a:spcPct val="0"/>
              </a:spcBef>
            </a:pPr>
            <a:endParaRPr lang="de-DE" sz="2400">
              <a:latin typeface="Times" charset="0"/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1042990" y="1773238"/>
            <a:ext cx="7742237" cy="42481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pic>
        <p:nvPicPr>
          <p:cNvPr id="8" name="Bild 14" descr="PSI-Logo_narrow_30k.eps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800" y="285750"/>
            <a:ext cx="1016000" cy="36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 userDrawn="1"/>
        </p:nvCxnSpPr>
        <p:spPr bwMode="auto">
          <a:xfrm>
            <a:off x="0" y="6722392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8" descr="iQNet-SQS-Marke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86784"/>
            <a:ext cx="548666" cy="27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8"/>
          <p:cNvSpPr txBox="1">
            <a:spLocks noChangeArrowheads="1"/>
          </p:cNvSpPr>
          <p:nvPr userDrawn="1"/>
        </p:nvSpPr>
        <p:spPr bwMode="auto">
          <a:xfrm>
            <a:off x="590917" y="6614671"/>
            <a:ext cx="1239442" cy="2154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>
            <a:spAutoFit/>
          </a:bodyPr>
          <a:lstStyle>
            <a:defPPr>
              <a:defRPr lang="de-CH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4572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9144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3716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18288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altLang="de-DE" sz="800" b="1" dirty="0" smtClean="0">
                <a:solidFill>
                  <a:schemeClr val="bg1">
                    <a:lumMod val="50000"/>
                  </a:schemeClr>
                </a:solidFill>
                <a:effectLst/>
                <a:latin typeface="+mn-lt"/>
              </a:rPr>
              <a:t>http://www.psi.ch/stars</a:t>
            </a:r>
            <a:endParaRPr lang="en-US" altLang="de-DE" sz="800" dirty="0">
              <a:solidFill>
                <a:schemeClr val="bg1">
                  <a:lumMod val="50000"/>
                </a:schemeClr>
              </a:solidFill>
              <a:effectLst/>
              <a:latin typeface="+mn-lt"/>
            </a:endParaRPr>
          </a:p>
        </p:txBody>
      </p:sp>
      <p:sp>
        <p:nvSpPr>
          <p:cNvPr id="11" name="Footer"/>
          <p:cNvSpPr/>
          <p:nvPr userDrawn="1"/>
        </p:nvSpPr>
        <p:spPr>
          <a:xfrm>
            <a:off x="7279417" y="6614671"/>
            <a:ext cx="1800200" cy="215444"/>
          </a:xfrm>
          <a:prstGeom prst="rect">
            <a:avLst/>
          </a:prstGeom>
          <a:solidFill>
            <a:schemeClr val="bg1"/>
          </a:solidFill>
        </p:spPr>
        <p:txBody>
          <a:bodyPr wrap="square" rIns="18000">
            <a:spAutoFit/>
          </a:bodyPr>
          <a:lstStyle>
            <a:defPPr>
              <a:defRPr lang="de-CH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4572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9144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3716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18288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2018.01.19/STARS/WD41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- </a:t>
            </a:r>
            <a:r>
              <a:rPr lang="en-US" sz="800" kern="1200" baseline="0" dirty="0" smtClean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( </a:t>
            </a:r>
            <a:fld id="{69C991CF-0ECA-475D-A18A-8D300EBE334C}" type="slidenum">
              <a:rPr lang="en-US" sz="800" kern="12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rPr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kern="1200" baseline="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rPr>
              <a:t> / K </a:t>
            </a:r>
            <a:r>
              <a:rPr lang="en-US" sz="800" kern="12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rPr>
              <a:t>) </a:t>
            </a:r>
            <a:endParaRPr lang="en-GB" sz="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3" name="Picture 12" descr="epfl.pdf"/>
          <p:cNvPicPr>
            <a:picLocks noChangeAspect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750865" y="800099"/>
            <a:ext cx="1104897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4" r:id="rId2"/>
    <p:sldLayoutId id="2147483976" r:id="rId3"/>
    <p:sldLayoutId id="2147483973" r:id="rId4"/>
    <p:sldLayoutId id="2147483977" r:id="rId5"/>
    <p:sldLayoutId id="2147483979" r:id="rId6"/>
    <p:sldLayoutId id="2147483978" r:id="rId7"/>
    <p:sldLayoutId id="2147483980" r:id="rId8"/>
  </p:sldLayoutIdLst>
  <p:transition spd="med"/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kern="1000" spc="0">
          <a:solidFill>
            <a:srgbClr val="68686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9pPr>
    </p:titleStyle>
    <p:bodyStyle>
      <a:lvl1pPr marL="17780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55600" indent="18415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 spc="0" baseline="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3pPr>
      <a:lvl4pPr marL="7175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 kern="1200" spc="0" baseline="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4pPr>
      <a:lvl5pPr marL="8953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 kern="1200" spc="0" baseline="0">
          <a:solidFill>
            <a:schemeClr val="tx1"/>
          </a:solidFill>
          <a:latin typeface="+mn-lt"/>
          <a:ea typeface="+mn-ea"/>
          <a:cs typeface="ＭＳ Ｐゴシック" charset="0"/>
        </a:defRPr>
      </a:lvl5pPr>
      <a:lvl6pPr marL="1074738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6pPr>
      <a:lvl7pPr marL="1257300" indent="-18256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7pPr>
      <a:lvl8pPr marL="1436688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8pPr>
      <a:lvl9pPr marL="1614488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image" Target="../media/image6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77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opuniversities.com/university-rankings/world-university-rankings/2015#sorting=rank+region=+country=+faculty=2453340+stars=false+search=" TargetMode="External"/><Relationship Id="rId13" Type="http://schemas.openxmlformats.org/officeDocument/2006/relationships/image" Target="../media/image89.png"/><Relationship Id="rId3" Type="http://schemas.openxmlformats.org/officeDocument/2006/relationships/image" Target="../media/image4.jpeg"/><Relationship Id="rId7" Type="http://schemas.openxmlformats.org/officeDocument/2006/relationships/hyperlink" Target="http://www.epfl.ch/index.en.html" TargetMode="External"/><Relationship Id="rId12" Type="http://schemas.openxmlformats.org/officeDocument/2006/relationships/image" Target="../media/image8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ethz.ch/en.html" TargetMode="External"/><Relationship Id="rId11" Type="http://schemas.openxmlformats.org/officeDocument/2006/relationships/image" Target="../media/image87.png"/><Relationship Id="rId5" Type="http://schemas.openxmlformats.org/officeDocument/2006/relationships/image" Target="../media/image85.jpg"/><Relationship Id="rId10" Type="http://schemas.openxmlformats.org/officeDocument/2006/relationships/image" Target="../media/image86.png"/><Relationship Id="rId4" Type="http://schemas.openxmlformats.org/officeDocument/2006/relationships/image" Target="../media/image84.jpeg"/><Relationship Id="rId9" Type="http://schemas.openxmlformats.org/officeDocument/2006/relationships/hyperlink" Target="https://www.psi.ch/psi-home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jp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jpg"/><Relationship Id="rId5" Type="http://schemas.openxmlformats.org/officeDocument/2006/relationships/image" Target="../media/image92.gif"/><Relationship Id="rId4" Type="http://schemas.openxmlformats.org/officeDocument/2006/relationships/image" Target="../media/image91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aster-nuclear.ch/" TargetMode="External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3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27088" y="4350541"/>
            <a:ext cx="7969249" cy="1312260"/>
          </a:xfrm>
        </p:spPr>
        <p:txBody>
          <a:bodyPr/>
          <a:lstStyle/>
          <a:p>
            <a:r>
              <a:rPr lang="en-GB" sz="2800" dirty="0" smtClean="0"/>
              <a:t>Bayesian Uncertainty Quantification</a:t>
            </a:r>
            <a:br>
              <a:rPr lang="en-GB" sz="2800" dirty="0" smtClean="0"/>
            </a:br>
            <a:r>
              <a:rPr lang="en-GB" sz="2800" dirty="0" smtClean="0"/>
              <a:t>of Physical Models in </a:t>
            </a:r>
            <a:br>
              <a:rPr lang="en-GB" sz="2800" dirty="0" smtClean="0"/>
            </a:br>
            <a:r>
              <a:rPr lang="en-GB" sz="2800" dirty="0" smtClean="0"/>
              <a:t>Thermal-Hydraulics System Codes</a:t>
            </a:r>
            <a:endParaRPr lang="de-DE" sz="2800" dirty="0"/>
          </a:p>
        </p:txBody>
      </p:sp>
      <p:sp>
        <p:nvSpPr>
          <p:cNvPr id="6" name="Untertitel 5"/>
          <p:cNvSpPr>
            <a:spLocks noGrp="1"/>
          </p:cNvSpPr>
          <p:nvPr>
            <p:ph type="subTitle" sz="quarter" idx="1"/>
          </p:nvPr>
        </p:nvSpPr>
        <p:spPr>
          <a:xfrm>
            <a:off x="828031" y="3957740"/>
            <a:ext cx="7969249" cy="364520"/>
          </a:xfrm>
        </p:spPr>
        <p:txBody>
          <a:bodyPr/>
          <a:lstStyle/>
          <a:p>
            <a:r>
              <a:rPr lang="en-GB" dirty="0" smtClean="0"/>
              <a:t>Damar Wicaksono (Thesis Directors: </a:t>
            </a:r>
            <a:r>
              <a:rPr lang="en-GB" dirty="0" err="1" smtClean="0"/>
              <a:t>Prof.</a:t>
            </a:r>
            <a:r>
              <a:rPr lang="en-GB" dirty="0" smtClean="0"/>
              <a:t> A. Pautz &amp; Mr. O. Zerkak)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814389" y="5733256"/>
            <a:ext cx="6853957" cy="3108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1800" b="1" dirty="0" smtClean="0">
                <a:solidFill>
                  <a:srgbClr val="969696"/>
                </a:solidFill>
                <a:latin typeface="+mn-lt"/>
              </a:rPr>
              <a:t>PhD </a:t>
            </a:r>
            <a:r>
              <a:rPr lang="en-US" sz="1800" b="1" dirty="0" smtClean="0">
                <a:solidFill>
                  <a:srgbClr val="969696"/>
                </a:solidFill>
                <a:latin typeface="+mn-lt"/>
              </a:rPr>
              <a:t>Defense</a:t>
            </a:r>
            <a:r>
              <a:rPr lang="en-GB" sz="1800" b="1" dirty="0" smtClean="0">
                <a:solidFill>
                  <a:srgbClr val="969696"/>
                </a:solidFill>
                <a:latin typeface="+mn-lt"/>
              </a:rPr>
              <a:t>, EPF Lausanne, 19.01.2018</a:t>
            </a:r>
            <a:endParaRPr lang="en-GB" sz="1800" b="1" kern="1000" spc="30" dirty="0" smtClean="0">
              <a:solidFill>
                <a:srgbClr val="969696"/>
              </a:solidFill>
              <a:latin typeface="+mn-lt"/>
              <a:cs typeface="Franklin Gothic Book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172" y="6044069"/>
            <a:ext cx="681905" cy="66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epfl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1050" y="1051212"/>
            <a:ext cx="1236513" cy="649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595199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Research:</a:t>
            </a:r>
            <a:br>
              <a:rPr lang="en-US" dirty="0" smtClean="0"/>
            </a:br>
            <a:r>
              <a:rPr lang="en-US" dirty="0" smtClean="0"/>
              <a:t>TRACE Model of FEBA SETF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827584" y="1412776"/>
            <a:ext cx="3825056" cy="5215607"/>
            <a:chOff x="827584" y="1412776"/>
            <a:chExt cx="3825056" cy="5215607"/>
          </a:xfrm>
        </p:grpSpPr>
        <p:pic>
          <p:nvPicPr>
            <p:cNvPr id="4098" name="Picture 2" descr="W:\project\stars\workspace\RND\SB-RND-ACT-006-13\WD41\projects\temp\wd41-all\wd41-defense\figures\figures\febaNodalizati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418853"/>
              <a:ext cx="1617827" cy="5209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2555776" y="5083497"/>
              <a:ext cx="2096864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Powered Heater Rods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55776" y="5489180"/>
              <a:ext cx="2096864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Housing/Enclosure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55776" y="5875684"/>
              <a:ext cx="2096864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Spacer grid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63688" y="6340350"/>
              <a:ext cx="1440160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Inlet flow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63688" y="1987153"/>
              <a:ext cx="1440160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Upper plenum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3688" y="1412776"/>
              <a:ext cx="1440160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Backpressure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769130" y="1844824"/>
                <a:ext cx="4339945" cy="3058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(4)</a:t>
                </a:r>
                <a:r>
                  <a:rPr lang="en-US" sz="1800" dirty="0" smtClean="0">
                    <a:latin typeface="+mn-lt"/>
                  </a:rPr>
                  <a:t> Experimental boundary </a:t>
                </a:r>
                <a:r>
                  <a:rPr lang="en-US" sz="1800" dirty="0">
                    <a:latin typeface="+mn-lt"/>
                  </a:rPr>
                  <a:t>conditions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/>
                          </a:rPr>
                          <m:t>sys</m:t>
                        </m:r>
                      </m:sub>
                    </m:sSub>
                  </m:oMath>
                </a14:m>
                <a:r>
                  <a:rPr lang="en-US" sz="1800" dirty="0" smtClean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/>
                          </a:rPr>
                          <m:t>inlet</m:t>
                        </m:r>
                      </m:sub>
                    </m:sSub>
                  </m:oMath>
                </a14:m>
                <a:r>
                  <a:rPr lang="en-US" sz="1800" dirty="0" smtClean="0">
                    <a:latin typeface="+mn-lt"/>
                  </a:rPr>
                  <a:t>,</a:t>
                </a:r>
                <a:r>
                  <a:rPr lang="en-US" sz="1800" dirty="0">
                    <a:latin typeface="+mn-lt"/>
                  </a:rPr>
                  <a:t> etc</a:t>
                </a:r>
                <a:r>
                  <a:rPr lang="en-US" sz="1800" dirty="0" smtClean="0">
                    <a:latin typeface="+mn-lt"/>
                  </a:rPr>
                  <a:t>.)</a:t>
                </a:r>
              </a:p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(9)</a:t>
                </a:r>
                <a:r>
                  <a:rPr lang="en-US" sz="1800" dirty="0" smtClean="0">
                    <a:latin typeface="+mn-lt"/>
                  </a:rPr>
                  <a:t> Material </a:t>
                </a:r>
                <a:r>
                  <a:rPr lang="en-US" sz="1800" dirty="0">
                    <a:latin typeface="+mn-lt"/>
                  </a:rPr>
                  <a:t>properties (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/>
                      </a:rPr>
                      <m:t>𝑘</m:t>
                    </m:r>
                    <m:r>
                      <a:rPr lang="en-US" sz="1800" b="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1800" b="0" i="1" dirty="0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sz="1800" b="0" i="1" dirty="0" smtClean="0">
                        <a:latin typeface="Cambria Math"/>
                      </a:rPr>
                      <m:t>, </m:t>
                    </m:r>
                  </m:oMath>
                </a14:m>
                <a:r>
                  <a:rPr lang="en-US" sz="1800" dirty="0" smtClean="0">
                    <a:latin typeface="+mn-lt"/>
                  </a:rPr>
                  <a:t>etc</a:t>
                </a:r>
                <a:r>
                  <a:rPr lang="en-US" sz="1800" dirty="0">
                    <a:latin typeface="+mn-lt"/>
                  </a:rPr>
                  <a:t>.)</a:t>
                </a:r>
              </a:p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(2)</a:t>
                </a:r>
                <a:r>
                  <a:rPr lang="en-US" sz="1800" dirty="0" smtClean="0">
                    <a:latin typeface="+mn-lt"/>
                  </a:rPr>
                  <a:t> Spacer </a:t>
                </a:r>
                <a:r>
                  <a:rPr lang="en-US" sz="1800" dirty="0">
                    <a:latin typeface="+mn-lt"/>
                  </a:rPr>
                  <a:t>grid model </a:t>
                </a:r>
                <a:r>
                  <a:rPr lang="en-US" sz="1800" dirty="0" smtClean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 dirty="0" smtClean="0">
                        <a:latin typeface="Cambria Math"/>
                      </a:rPr>
                      <m:t>HT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0" dirty="0" smtClean="0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/>
                          </a:rPr>
                          <m:t>enh</m:t>
                        </m:r>
                        <m:r>
                          <a:rPr lang="en-US" sz="1800" b="0" i="0" dirty="0" smtClean="0">
                            <a:latin typeface="Cambria Math"/>
                          </a:rPr>
                          <m:t>.</m:t>
                        </m:r>
                      </m:sub>
                    </m:sSub>
                    <m:r>
                      <a:rPr lang="en-US" sz="1800" b="0" i="1" dirty="0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US" sz="1800" b="0" i="0" dirty="0" smtClean="0">
                        <a:latin typeface="Cambria Math"/>
                      </a:rPr>
                      <m:t>Δ</m:t>
                    </m:r>
                    <m:r>
                      <a:rPr lang="en-US" sz="1800" b="0" i="1" dirty="0" smtClean="0">
                        <a:latin typeface="Cambria Math"/>
                      </a:rPr>
                      <m:t>𝑃</m:t>
                    </m:r>
                  </m:oMath>
                </a14:m>
                <a:r>
                  <a:rPr lang="en-US" sz="1800" dirty="0" smtClean="0">
                    <a:latin typeface="+mn-lt"/>
                  </a:rPr>
                  <a:t>)</a:t>
                </a:r>
                <a:endParaRPr lang="en-US" sz="1800" dirty="0">
                  <a:latin typeface="+mn-lt"/>
                </a:endParaRPr>
              </a:p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(10)</a:t>
                </a:r>
                <a:r>
                  <a:rPr lang="en-US" sz="1800" dirty="0" smtClean="0">
                    <a:latin typeface="+mn-lt"/>
                  </a:rPr>
                  <a:t> Post-CHF </a:t>
                </a:r>
                <a:r>
                  <a:rPr lang="en-US" sz="1800" dirty="0">
                    <a:latin typeface="+mn-lt"/>
                  </a:rPr>
                  <a:t>closure </a:t>
                </a:r>
                <a:r>
                  <a:rPr lang="en-US" sz="1800" dirty="0" smtClean="0">
                    <a:latin typeface="+mn-lt"/>
                  </a:rPr>
                  <a:t>relations (IAFB </a:t>
                </a:r>
                <a:r>
                  <a:rPr lang="en-US" sz="1800" dirty="0">
                    <a:latin typeface="+mn-lt"/>
                  </a:rPr>
                  <a:t>wall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 dirty="0" smtClean="0">
                        <a:latin typeface="Cambria Math"/>
                      </a:rPr>
                      <m:t>HTC</m:t>
                    </m:r>
                  </m:oMath>
                </a14:m>
                <a:r>
                  <a:rPr lang="en-US" sz="1800" dirty="0">
                    <a:latin typeface="+mn-lt"/>
                  </a:rPr>
                  <a:t>, DFFB </a:t>
                </a:r>
                <a:r>
                  <a:rPr lang="en-US" sz="1800" dirty="0" smtClean="0">
                    <a:latin typeface="+mn-lt"/>
                  </a:rPr>
                  <a:t>interfacial </a:t>
                </a:r>
                <a:r>
                  <a:rPr lang="en-US" sz="1800" dirty="0">
                    <a:latin typeface="+mn-lt"/>
                  </a:rPr>
                  <a:t>d</a:t>
                </a:r>
                <a:r>
                  <a:rPr lang="en-US" sz="1800" dirty="0" smtClean="0">
                    <a:latin typeface="+mn-lt"/>
                  </a:rPr>
                  <a:t>rag, etc.)</a:t>
                </a:r>
              </a:p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(1)</a:t>
                </a:r>
                <a:r>
                  <a:rPr lang="en-US" sz="1800" dirty="0" smtClean="0">
                    <a:latin typeface="+mn-lt"/>
                  </a:rPr>
                  <a:t> Quench temperature </a:t>
                </a:r>
              </a:p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(1)</a:t>
                </a:r>
                <a:r>
                  <a:rPr lang="en-US" sz="1800" dirty="0" smtClean="0">
                    <a:latin typeface="+mn-lt"/>
                  </a:rPr>
                  <a:t> </a:t>
                </a:r>
                <a:r>
                  <a:rPr lang="en-US" sz="1800" dirty="0">
                    <a:latin typeface="+mn-lt"/>
                  </a:rPr>
                  <a:t>T</a:t>
                </a:r>
                <a:r>
                  <a:rPr lang="en-US" sz="1800" dirty="0" smtClean="0">
                    <a:latin typeface="+mn-lt"/>
                  </a:rPr>
                  <a:t>ransition boiling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 dirty="0" smtClean="0">
                        <a:latin typeface="Cambria Math"/>
                      </a:rPr>
                      <m:t>HTC</m:t>
                    </m:r>
                  </m:oMath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130" y="1844824"/>
                <a:ext cx="4339945" cy="3058466"/>
              </a:xfrm>
              <a:prstGeom prst="rect">
                <a:avLst/>
              </a:prstGeom>
              <a:blipFill rotWithShape="1">
                <a:blip r:embed="rId4"/>
                <a:stretch>
                  <a:fillRect t="-998" r="-702" b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/>
          <p:cNvSpPr/>
          <p:nvPr/>
        </p:nvSpPr>
        <p:spPr bwMode="auto">
          <a:xfrm>
            <a:off x="4679431" y="1989261"/>
            <a:ext cx="179907" cy="1384795"/>
          </a:xfrm>
          <a:prstGeom prst="leftBrace">
            <a:avLst/>
          </a:prstGeom>
          <a:noFill/>
          <a:ln>
            <a:solidFill>
              <a:srgbClr val="50505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8" name="Left Brace 17"/>
          <p:cNvSpPr/>
          <p:nvPr/>
        </p:nvSpPr>
        <p:spPr bwMode="auto">
          <a:xfrm>
            <a:off x="4679433" y="3573016"/>
            <a:ext cx="187394" cy="1224136"/>
          </a:xfrm>
          <a:prstGeom prst="leftBrace">
            <a:avLst/>
          </a:prstGeom>
          <a:noFill/>
          <a:ln>
            <a:solidFill>
              <a:srgbClr val="50505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204544" y="3870325"/>
                <a:ext cx="1474889" cy="6295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Model</a:t>
                </a: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1800" kern="1000" spc="30" dirty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p</a:t>
                </a:r>
                <a: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0505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  <m:t>𝒎</m:t>
                        </m:r>
                      </m:sub>
                    </m:sSub>
                  </m:oMath>
                </a14:m>
                <a:endParaRPr lang="en-US" sz="1800" kern="1000" spc="30" dirty="0" smtClean="0">
                  <a:solidFill>
                    <a:srgbClr val="505050"/>
                  </a:solidFill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544" y="3870325"/>
                <a:ext cx="1474889" cy="629518"/>
              </a:xfrm>
              <a:prstGeom prst="rect">
                <a:avLst/>
              </a:prstGeom>
              <a:blipFill rotWithShape="1">
                <a:blip r:embed="rId5"/>
                <a:stretch>
                  <a:fillRect l="-9917" t="-10680" r="-1240" b="-16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03848" y="2383720"/>
                <a:ext cx="1474889" cy="5958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Controllable</a:t>
                </a:r>
                <a:b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</a:br>
                <a: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0505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05050"/>
                            </a:solidFill>
                            <a:latin typeface="Cambria Math"/>
                          </a:rPr>
                          <m:t>𝒄</m:t>
                        </m:r>
                      </m:sub>
                    </m:sSub>
                  </m:oMath>
                </a14:m>
                <a:endParaRPr lang="en-US" sz="1800" kern="1000" spc="30" dirty="0" smtClean="0">
                  <a:solidFill>
                    <a:srgbClr val="505050"/>
                  </a:solidFill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2383720"/>
                <a:ext cx="1474889" cy="595876"/>
              </a:xfrm>
              <a:prstGeom prst="rect">
                <a:avLst/>
              </a:prstGeom>
              <a:blipFill rotWithShape="1">
                <a:blip r:embed="rId6"/>
                <a:stretch>
                  <a:fillRect l="-9917" t="-10204" b="-23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3851920" y="1418853"/>
            <a:ext cx="52571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latin typeface="+mn-lt"/>
              </a:rPr>
              <a:t>27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Parameters are required </a:t>
            </a:r>
            <a:r>
              <a:rPr lang="en-US" sz="2000" dirty="0">
                <a:latin typeface="+mn-lt"/>
              </a:rPr>
              <a:t>to specify the </a:t>
            </a:r>
            <a:r>
              <a:rPr lang="en-US" sz="2000" dirty="0" smtClean="0">
                <a:latin typeface="+mn-lt"/>
              </a:rPr>
              <a:t>model</a:t>
            </a:r>
            <a:r>
              <a:rPr lang="en-US" sz="2000" dirty="0">
                <a:latin typeface="+mn-lt"/>
              </a:rPr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5003799" y="5171531"/>
            <a:ext cx="4105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With flat independent prior uncertainties, 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either in linear or log scales</a:t>
            </a:r>
          </a:p>
        </p:txBody>
      </p:sp>
    </p:spTree>
    <p:extLst>
      <p:ext uri="{BB962C8B-B14F-4D97-AF65-F5344CB8AC3E}">
        <p14:creationId xmlns:p14="http://schemas.microsoft.com/office/powerpoint/2010/main" val="25797606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Framework: Outline</a:t>
            </a:r>
            <a:endParaRPr lang="en-US" dirty="0"/>
          </a:p>
        </p:txBody>
      </p:sp>
      <p:sp>
        <p:nvSpPr>
          <p:cNvPr id="5" name="Rectangle: Rounded Corners 9"/>
          <p:cNvSpPr/>
          <p:nvPr/>
        </p:nvSpPr>
        <p:spPr bwMode="auto">
          <a:xfrm>
            <a:off x="827584" y="1946736"/>
            <a:ext cx="2160811" cy="76776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827584" y="3276939"/>
            <a:ext cx="2160811" cy="720080"/>
          </a:xfrm>
          <a:prstGeom prst="round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827585" y="4500981"/>
            <a:ext cx="2154286" cy="720079"/>
          </a:xfrm>
          <a:prstGeom prst="round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Rectangle: Rounded Corners 9"/>
          <p:cNvSpPr/>
          <p:nvPr/>
        </p:nvSpPr>
        <p:spPr bwMode="auto">
          <a:xfrm>
            <a:off x="827584" y="5797219"/>
            <a:ext cx="2137096" cy="719985"/>
          </a:xfrm>
          <a:prstGeom prst="round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Uncertainty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Propagation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4" name="Striped Right Arrow 13"/>
          <p:cNvSpPr/>
          <p:nvPr/>
        </p:nvSpPr>
        <p:spPr bwMode="auto">
          <a:xfrm>
            <a:off x="5868144" y="331294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27088" y="2844796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approximate the input/output of the forward model</a:t>
            </a:r>
            <a:r>
              <a:rPr lang="en-US" sz="2000" i="1" dirty="0" smtClean="0">
                <a:latin typeface="+mn-lt"/>
                <a:ea typeface="ヒラギノ角ゴ Pro W3"/>
                <a:cs typeface="ヒラギノ角ゴ Pro W3"/>
              </a:rPr>
              <a:t>?</a:t>
            </a:r>
            <a:endParaRPr lang="en-US" sz="20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9576" y="4090418"/>
            <a:ext cx="80105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make the inference (quantification</a:t>
            </a:r>
            <a:r>
              <a:rPr lang="en-US" sz="2000" i="1" dirty="0" smtClean="0">
                <a:latin typeface="+mn-lt"/>
                <a:ea typeface="ヒラギノ角ゴ Pro W3"/>
                <a:cs typeface="ヒラギノ角ゴ Pro W3"/>
              </a:rPr>
              <a:t>)?</a:t>
            </a:r>
            <a:endParaRPr lang="en-US" sz="2000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27088" y="5386562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Is the quantified uncertainty useful?</a:t>
            </a:r>
            <a:endParaRPr lang="en-US" sz="2000" dirty="0">
              <a:latin typeface="+mn-lt"/>
            </a:endParaRPr>
          </a:p>
        </p:txBody>
      </p:sp>
      <p:sp>
        <p:nvSpPr>
          <p:cNvPr id="19" name="Striped Right Arrow 18"/>
          <p:cNvSpPr/>
          <p:nvPr/>
        </p:nvSpPr>
        <p:spPr bwMode="auto">
          <a:xfrm>
            <a:off x="5508104" y="4500981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0" name="Striped Right Arrow 19"/>
          <p:cNvSpPr/>
          <p:nvPr/>
        </p:nvSpPr>
        <p:spPr bwMode="auto">
          <a:xfrm>
            <a:off x="5508104" y="5820289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17151" y="1944954"/>
            <a:ext cx="2074681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27 initial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217151" y="3326110"/>
                <a:ext cx="2290953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minutes/run)</a:t>
                </a: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ea typeface="ヒラギノ角ゴ Pro W3"/>
                    <a:cs typeface="ヒラギノ角ゴ Pro W3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MBytes/run</a:t>
                </a:r>
                <a:r>
                  <a:rPr lang="en-US" sz="2000" dirty="0">
                    <a:solidFill>
                      <a:schemeClr val="tx1"/>
                    </a:solidFill>
                    <a:ea typeface="ヒラギノ角ゴ Pro W3"/>
                    <a:cs typeface="ヒラギノ角ゴ Pro W3"/>
                  </a:rPr>
                  <a:t>)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151" y="3326110"/>
                <a:ext cx="2290953" cy="882447"/>
              </a:xfrm>
              <a:prstGeom prst="rect">
                <a:avLst/>
              </a:prstGeom>
              <a:blipFill rotWithShape="1">
                <a:blip r:embed="rId3"/>
                <a:stretch>
                  <a:fillRect l="-6383" t="-7639" r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 bwMode="auto">
          <a:xfrm>
            <a:off x="827585" y="2844797"/>
            <a:ext cx="7992565" cy="3752853"/>
          </a:xfrm>
          <a:prstGeom prst="rect">
            <a:avLst/>
          </a:prstGeom>
          <a:solidFill>
            <a:schemeClr val="bg1">
              <a:alpha val="9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7088" y="1557338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000" dirty="0">
              <a:latin typeface="+mn-lt"/>
            </a:endParaRPr>
          </a:p>
        </p:txBody>
      </p:sp>
      <p:pic>
        <p:nvPicPr>
          <p:cNvPr id="2050" name="Picture 2" descr="W:\project\stars\workspace\RND\SB-RND-ACT-006-13\WD41\projects\temp\wd41-all\figures\defense\figures\plotTraceUQPriorTC2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49" y="3573016"/>
            <a:ext cx="2835275" cy="281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W:\project\stars\workspace\RND\SB-RND-ACT-006-13\WD41\projects\temp\wd41-all\figures\defense\figures\plotTraceUQPriorDP2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573016"/>
            <a:ext cx="2835275" cy="281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 rot="16200000">
            <a:off x="-956775" y="4565190"/>
            <a:ext cx="2448370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Clad Temperature [K]</a:t>
            </a:r>
          </a:p>
        </p:txBody>
      </p:sp>
      <p:sp>
        <p:nvSpPr>
          <p:cNvPr id="34" name="TextBox 33"/>
          <p:cNvSpPr txBox="1"/>
          <p:nvPr/>
        </p:nvSpPr>
        <p:spPr>
          <a:xfrm rot="16200000">
            <a:off x="1963774" y="4565189"/>
            <a:ext cx="2448371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Pressure Drop [bar]</a:t>
            </a:r>
          </a:p>
        </p:txBody>
      </p:sp>
      <p:pic>
        <p:nvPicPr>
          <p:cNvPr id="2053" name="Picture 5" descr="W:\project\stars\workspace\RND\SB-RND-ACT-006-13\WD41\projects\temp\wd41-all\figures\defense\figures\plotTraceUQPriorCO21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744" y="3573016"/>
            <a:ext cx="2835275" cy="281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684213" y="6214759"/>
            <a:ext cx="8135937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Time [s]</a:t>
            </a:r>
          </a:p>
        </p:txBody>
      </p:sp>
      <p:sp>
        <p:nvSpPr>
          <p:cNvPr id="35" name="TextBox 34"/>
          <p:cNvSpPr txBox="1"/>
          <p:nvPr/>
        </p:nvSpPr>
        <p:spPr>
          <a:xfrm rot="16200000">
            <a:off x="4959586" y="4565188"/>
            <a:ext cx="2448371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Liquid Carryover [kg]</a:t>
            </a:r>
          </a:p>
        </p:txBody>
      </p:sp>
      <p:sp>
        <p:nvSpPr>
          <p:cNvPr id="4" name="Rectangle 3"/>
          <p:cNvSpPr/>
          <p:nvPr/>
        </p:nvSpPr>
        <p:spPr>
          <a:xfrm>
            <a:off x="5291832" y="1946736"/>
            <a:ext cx="3817242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Which parameters are (</a:t>
            </a:r>
            <a:r>
              <a:rPr lang="en-US" sz="1800" b="1" dirty="0">
                <a:latin typeface="+mn-lt"/>
              </a:rPr>
              <a:t>not</a:t>
            </a:r>
            <a:r>
              <a:rPr lang="en-US" sz="1800" dirty="0">
                <a:latin typeface="+mn-lt"/>
              </a:rPr>
              <a:t>)</a:t>
            </a:r>
            <a:r>
              <a:rPr lang="en-US" sz="1800" b="1" dirty="0">
                <a:latin typeface="+mn-lt"/>
              </a:rPr>
              <a:t> influential</a:t>
            </a:r>
            <a:r>
              <a:rPr lang="en-US" sz="1800" dirty="0" smtClean="0">
                <a:latin typeface="+mn-lt"/>
              </a:rPr>
              <a:t>?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86868"/>
                </a:solidFill>
                <a:latin typeface="+mn-lt"/>
              </a:rPr>
              <a:t>For influential parameters, how parameters affect the output and by how much</a:t>
            </a:r>
            <a:r>
              <a:rPr lang="en-US" sz="1800" dirty="0" smtClean="0">
                <a:solidFill>
                  <a:srgbClr val="686868"/>
                </a:solidFill>
                <a:latin typeface="+mn-lt"/>
              </a:rPr>
              <a:t>?</a:t>
            </a:r>
            <a:endParaRPr lang="en-US" sz="2000" dirty="0"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4213" y="3061017"/>
            <a:ext cx="3570278" cy="58400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Propagation based on 1’000 samples </a:t>
            </a:r>
            <a:endParaRPr lang="en-US" sz="1800" kern="1000" spc="30" dirty="0" smtClean="0">
              <a:solidFill>
                <a:srgbClr val="686868"/>
              </a:solidFill>
              <a:latin typeface="+mn-lt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7414328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Global </a:t>
            </a:r>
            <a:r>
              <a:rPr lang="de-CH" dirty="0" err="1" smtClean="0"/>
              <a:t>Sensitivity</a:t>
            </a:r>
            <a:r>
              <a:rPr lang="de-CH" dirty="0" smtClean="0"/>
              <a:t> Analysis </a:t>
            </a:r>
            <a:r>
              <a:rPr lang="de-CH" dirty="0" err="1" smtClean="0"/>
              <a:t>for</a:t>
            </a:r>
            <a:r>
              <a:rPr lang="de-CH" dirty="0" smtClean="0"/>
              <a:t> Screening:</a:t>
            </a:r>
            <a:br>
              <a:rPr lang="de-CH" dirty="0" smtClean="0"/>
            </a:br>
            <a:r>
              <a:rPr lang="de-CH" dirty="0" smtClean="0"/>
              <a:t>The Morris Screening </a:t>
            </a:r>
            <a:r>
              <a:rPr lang="de-CH" dirty="0" err="1" smtClean="0"/>
              <a:t>Method</a:t>
            </a:r>
            <a:endParaRPr lang="de-CH" dirty="0"/>
          </a:p>
        </p:txBody>
      </p:sp>
      <p:grpSp>
        <p:nvGrpSpPr>
          <p:cNvPr id="19" name="Group 18"/>
          <p:cNvGrpSpPr/>
          <p:nvPr/>
        </p:nvGrpSpPr>
        <p:grpSpPr>
          <a:xfrm>
            <a:off x="3298105" y="2867744"/>
            <a:ext cx="3657600" cy="3657600"/>
            <a:chOff x="5436096" y="2924944"/>
            <a:chExt cx="3657600" cy="3657600"/>
          </a:xfrm>
        </p:grpSpPr>
        <p:pic>
          <p:nvPicPr>
            <p:cNvPr id="5124" name="Picture 4" descr="W:\project\stars\workspace\RND\SB-RND-ACT-006-13\WD41\projects\temp\wd41-all\figures\defense\figures\plotOATIllustration_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2924944"/>
              <a:ext cx="365760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01307" y="4533026"/>
                  <a:ext cx="2448271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01307" y="4533026"/>
                  <a:ext cx="2448271" cy="31088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6459016" y="6237312"/>
                  <a:ext cx="2160240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016" y="6237312"/>
                  <a:ext cx="2160240" cy="31088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>
              <a:off x="6141368" y="3041412"/>
              <a:ext cx="2952328" cy="2880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b="1" kern="1000" spc="30" dirty="0" smtClean="0">
                  <a:latin typeface="+mn-lt"/>
                  <a:cs typeface="Franklin Gothic Book"/>
                </a:rPr>
                <a:t>Radial Scheme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045450" y="5385990"/>
            <a:ext cx="1775022" cy="1211362"/>
            <a:chOff x="364021" y="5024209"/>
            <a:chExt cx="1904871" cy="1211362"/>
          </a:xfrm>
        </p:grpSpPr>
        <p:sp>
          <p:nvSpPr>
            <p:cNvPr id="16" name="Rectangle 15"/>
            <p:cNvSpPr/>
            <p:nvPr/>
          </p:nvSpPr>
          <p:spPr>
            <a:xfrm>
              <a:off x="611561" y="5024209"/>
              <a:ext cx="165733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800" dirty="0">
                  <a:latin typeface="+mn-lt"/>
                </a:rPr>
                <a:t>B</a:t>
              </a:r>
              <a:r>
                <a:rPr lang="en-US" sz="1800" dirty="0" smtClean="0">
                  <a:latin typeface="+mn-lt"/>
                </a:rPr>
                <a:t>ase / starting points</a:t>
              </a:r>
              <a:endParaRPr lang="en-US" sz="1800" dirty="0">
                <a:latin typeface="+mn-l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11561" y="5589240"/>
              <a:ext cx="165733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800" dirty="0" smtClean="0">
                  <a:latin typeface="+mn-lt"/>
                </a:rPr>
                <a:t>Perturbed</a:t>
              </a:r>
              <a:br>
                <a:rPr lang="en-US" sz="1800" dirty="0" smtClean="0">
                  <a:latin typeface="+mn-lt"/>
                </a:rPr>
              </a:br>
              <a:r>
                <a:rPr lang="en-US" sz="1800" dirty="0" smtClean="0">
                  <a:latin typeface="+mn-lt"/>
                </a:rPr>
                <a:t>points </a:t>
              </a:r>
              <a:endParaRPr lang="en-US" sz="1800" dirty="0">
                <a:latin typeface="+mn-lt"/>
              </a:endParaRPr>
            </a:p>
          </p:txBody>
        </p:sp>
        <p:sp>
          <p:nvSpPr>
            <p:cNvPr id="4" name="Oval 3"/>
            <p:cNvSpPr/>
            <p:nvPr/>
          </p:nvSpPr>
          <p:spPr bwMode="auto">
            <a:xfrm>
              <a:off x="425428" y="5302218"/>
              <a:ext cx="123770" cy="12377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5" name="Multiply 4"/>
            <p:cNvSpPr/>
            <p:nvPr/>
          </p:nvSpPr>
          <p:spPr bwMode="auto">
            <a:xfrm>
              <a:off x="364021" y="5805364"/>
              <a:ext cx="247540" cy="247540"/>
            </a:xfrm>
            <a:prstGeom prst="mathMultiply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7504" y="2867744"/>
            <a:ext cx="3478086" cy="3657600"/>
            <a:chOff x="229817" y="2999527"/>
            <a:chExt cx="3478086" cy="3657600"/>
          </a:xfrm>
        </p:grpSpPr>
        <p:pic>
          <p:nvPicPr>
            <p:cNvPr id="5123" name="Picture 3" descr="W:\project\stars\workspace\RND\SB-RND-ACT-006-13\WD41\projects\temp\wd41-all\figures\defense\figures\plotOATIllustration_1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1"/>
            <a:stretch/>
          </p:blipFill>
          <p:spPr bwMode="auto">
            <a:xfrm>
              <a:off x="684212" y="2999527"/>
              <a:ext cx="3023691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309936" y="6311895"/>
                  <a:ext cx="2160240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9936" y="6311895"/>
                  <a:ext cx="2160240" cy="310883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 rot="16200000">
                  <a:off x="-838877" y="4629376"/>
                  <a:ext cx="2448271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838877" y="4629376"/>
                  <a:ext cx="2448271" cy="31088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826914" y="3115994"/>
              <a:ext cx="2808288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b="1" kern="1000" spc="30" dirty="0" smtClean="0">
                  <a:latin typeface="+mn-lt"/>
                  <a:cs typeface="Franklin Gothic Book"/>
                </a:rPr>
                <a:t>Trajectory Scheme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955705" y="3861048"/>
            <a:ext cx="1864767" cy="144016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Illustrations for </a:t>
            </a:r>
            <a:b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2 parameters and </a:t>
            </a:r>
            <a:b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4 replications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27089" y="1557338"/>
                <a:ext cx="8281986" cy="3594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b="1" dirty="0" smtClean="0">
                    <a:latin typeface="+mn-lt"/>
                  </a:rPr>
                  <a:t>Elementary effect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𝐸</m:t>
                    </m:r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1" dirty="0" smtClean="0">
                    <a:latin typeface="+mn-lt"/>
                  </a:rPr>
                  <a:t> </a:t>
                </a:r>
                <a:r>
                  <a:rPr lang="en-US" sz="2000" dirty="0" smtClean="0">
                    <a:latin typeface="+mn-lt"/>
                  </a:rPr>
                  <a:t>is the effect of a parameter perturbation on the output</a:t>
                </a:r>
                <a:endParaRPr lang="en-US" sz="20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9" y="1557338"/>
                <a:ext cx="8281986" cy="359494"/>
              </a:xfrm>
              <a:prstGeom prst="rect">
                <a:avLst/>
              </a:prstGeom>
              <a:blipFill rotWithShape="1">
                <a:blip r:embed="rId9"/>
                <a:stretch>
                  <a:fillRect l="-1915" t="-16949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6669019" y="2600109"/>
            <a:ext cx="2304256" cy="68487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Perturbation of </a:t>
            </a:r>
            <a:b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one parameter at a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27088" y="2120623"/>
                <a:ext cx="2952823" cy="628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𝐸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/>
                                </a:rPr>
                                <m:t>Δ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 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Δ</m:t>
                          </m:r>
                        </m:den>
                      </m:f>
                    </m:oMath>
                  </m:oMathPara>
                </a14:m>
                <a:endParaRPr lang="de-CH" sz="1800" dirty="0" smtClean="0">
                  <a:latin typeface="Raleway" panose="020B0003030101060003" pitchFamily="34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2120623"/>
                <a:ext cx="2952823" cy="62818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010743" y="2132856"/>
                <a:ext cx="3203322" cy="676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𝐸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/>
                                    </a:rPr>
                                    <m:t>d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 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sz="1800" dirty="0" smtClean="0">
                  <a:latin typeface="Raleway" panose="020B0003030101060003" pitchFamily="34" charset="0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743" y="2132856"/>
                <a:ext cx="3203322" cy="67666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Isosceles Triangle 46"/>
          <p:cNvSpPr/>
          <p:nvPr/>
        </p:nvSpPr>
        <p:spPr bwMode="auto">
          <a:xfrm>
            <a:off x="7152015" y="2332476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8" name="Isosceles Triangle 47"/>
          <p:cNvSpPr/>
          <p:nvPr/>
        </p:nvSpPr>
        <p:spPr bwMode="auto">
          <a:xfrm>
            <a:off x="7923727" y="2600109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49" name="Elbow Connector 48"/>
          <p:cNvCxnSpPr>
            <a:stCxn id="48" idx="0"/>
            <a:endCxn id="47" idx="5"/>
          </p:cNvCxnSpPr>
          <p:nvPr/>
        </p:nvCxnSpPr>
        <p:spPr bwMode="auto">
          <a:xfrm rot="16200000" flipV="1">
            <a:off x="7508365" y="2122695"/>
            <a:ext cx="214141" cy="740687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901174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6669019" y="2600109"/>
            <a:ext cx="2304256" cy="68487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Perturbation of </a:t>
            </a:r>
            <a:b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one parameter at a time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Global </a:t>
            </a:r>
            <a:r>
              <a:rPr lang="de-CH" dirty="0" err="1" smtClean="0"/>
              <a:t>Sensitivity</a:t>
            </a:r>
            <a:r>
              <a:rPr lang="de-CH" dirty="0" smtClean="0"/>
              <a:t> Analysis </a:t>
            </a:r>
            <a:r>
              <a:rPr lang="de-CH" dirty="0" err="1" smtClean="0"/>
              <a:t>for</a:t>
            </a:r>
            <a:r>
              <a:rPr lang="de-CH" dirty="0" smtClean="0"/>
              <a:t> Screening:</a:t>
            </a:r>
            <a:br>
              <a:rPr lang="de-CH" dirty="0" smtClean="0"/>
            </a:br>
            <a:r>
              <a:rPr lang="de-CH" dirty="0" smtClean="0"/>
              <a:t>The Morris Screening </a:t>
            </a:r>
            <a:r>
              <a:rPr lang="de-CH" dirty="0" err="1" smtClean="0"/>
              <a:t>Method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27089" y="1557338"/>
                <a:ext cx="8281986" cy="3594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b="1" dirty="0" smtClean="0">
                    <a:latin typeface="+mn-lt"/>
                  </a:rPr>
                  <a:t>Elementary effect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𝐸</m:t>
                    </m:r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1" dirty="0" smtClean="0">
                    <a:latin typeface="+mn-lt"/>
                  </a:rPr>
                  <a:t> </a:t>
                </a:r>
                <a:r>
                  <a:rPr lang="en-US" sz="2000" dirty="0" smtClean="0">
                    <a:latin typeface="+mn-lt"/>
                  </a:rPr>
                  <a:t>is the effect of a parameter perturbation on the output</a:t>
                </a:r>
                <a:endParaRPr lang="en-US" sz="20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9" y="1557338"/>
                <a:ext cx="8281986" cy="359494"/>
              </a:xfrm>
              <a:prstGeom prst="rect">
                <a:avLst/>
              </a:prstGeom>
              <a:blipFill rotWithShape="1">
                <a:blip r:embed="rId3"/>
                <a:stretch>
                  <a:fillRect l="-1915" t="-16949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84212" y="3284984"/>
                <a:ext cx="8280275" cy="720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b="1" dirty="0" smtClean="0">
                    <a:latin typeface="+mn-lt"/>
                  </a:rPr>
                  <a:t>Over many replications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000" b="1" dirty="0" smtClean="0">
                    <a:latin typeface="+mn-lt"/>
                  </a:rPr>
                  <a:t>, </a:t>
                </a:r>
                <a:r>
                  <a:rPr lang="en-US" sz="2000" dirty="0" smtClean="0">
                    <a:latin typeface="+mn-lt"/>
                  </a:rPr>
                  <a:t>the statistics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𝐸</m:t>
                    </m:r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kern="1000" spc="30" dirty="0" smtClean="0">
                    <a:latin typeface="+mn-lt"/>
                    <a:cs typeface="Franklin Gothic Book"/>
                  </a:rPr>
                  <a:t>is a </a:t>
                </a:r>
                <a:r>
                  <a:rPr lang="en-US" sz="2000" b="1" kern="1000" spc="30" dirty="0" smtClean="0">
                    <a:latin typeface="+mn-lt"/>
                    <a:cs typeface="Franklin Gothic Book"/>
                  </a:rPr>
                  <a:t>global</a:t>
                </a:r>
                <a:r>
                  <a:rPr lang="en-US" sz="2000" kern="1000" spc="30" dirty="0">
                    <a:latin typeface="+mn-lt"/>
                    <a:cs typeface="Franklin Gothic Book"/>
                  </a:rPr>
                  <a:t> </a:t>
                </a:r>
                <a:r>
                  <a:rPr lang="en-US" sz="2000" kern="1000" spc="30" dirty="0" smtClean="0">
                    <a:latin typeface="+mn-lt"/>
                    <a:cs typeface="Franklin Gothic Book"/>
                  </a:rPr>
                  <a:t>sensitivity measure</a:t>
                </a:r>
                <a:r>
                  <a:rPr lang="en-US" sz="2000" kern="1000" spc="30" dirty="0">
                    <a:latin typeface="+mn-lt"/>
                    <a:cs typeface="Franklin Gothic Book"/>
                  </a:rPr>
                  <a:t/>
                </a:r>
                <a:br>
                  <a:rPr lang="en-US" sz="2000" kern="1000" spc="30" dirty="0">
                    <a:latin typeface="+mn-lt"/>
                    <a:cs typeface="Franklin Gothic Book"/>
                  </a:rPr>
                </a:br>
                <a:r>
                  <a:rPr lang="en-US" sz="2000" kern="1000" spc="30" dirty="0" smtClean="0">
                    <a:latin typeface="+mn-lt"/>
                    <a:cs typeface="Franklin Gothic Book"/>
                  </a:rPr>
                  <a:t>used in </a:t>
                </a:r>
                <a:r>
                  <a:rPr lang="en-US" sz="2000" b="1" kern="1000" spc="30" dirty="0" smtClean="0">
                    <a:latin typeface="+mn-lt"/>
                    <a:cs typeface="Franklin Gothic Book"/>
                  </a:rPr>
                  <a:t>parameter importance ranking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12" y="3284984"/>
                <a:ext cx="8280275" cy="720080"/>
              </a:xfrm>
              <a:prstGeom prst="rect">
                <a:avLst/>
              </a:prstGeom>
              <a:blipFill rotWithShape="1">
                <a:blip r:embed="rId4"/>
                <a:stretch>
                  <a:fillRect l="-1840" t="-9322" r="-1766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83568" y="4069937"/>
                <a:ext cx="2952823" cy="956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𝐸𝐸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𝑟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069937"/>
                <a:ext cx="2952823" cy="95615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3636391" y="4069938"/>
            <a:ext cx="2303760" cy="99886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>
                <a:cs typeface="Franklin Gothic Book"/>
              </a:rPr>
              <a:t>Mean of</a:t>
            </a:r>
            <a:br>
              <a:rPr lang="en-US" sz="2000" kern="1000" spc="30" dirty="0">
                <a:cs typeface="Franklin Gothic Book"/>
              </a:rPr>
            </a:br>
            <a:r>
              <a:rPr lang="en-US" sz="2000" kern="1000" spc="30" dirty="0">
                <a:cs typeface="Franklin Gothic Book"/>
              </a:rPr>
              <a:t>absolute value</a:t>
            </a:r>
          </a:p>
        </p:txBody>
      </p:sp>
      <p:pic>
        <p:nvPicPr>
          <p:cNvPr id="35" name="Picture 2" descr="C:\Users\wicaksono_d\Desktop\npic\test_functi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970" y="3907919"/>
            <a:ext cx="3096344" cy="232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6156177" y="3677128"/>
            <a:ext cx="2520528" cy="4648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A complex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827088" y="2120623"/>
                <a:ext cx="2952823" cy="628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𝐸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/>
                                </a:rPr>
                                <m:t>Δ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 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Δ</m:t>
                          </m:r>
                        </m:den>
                      </m:f>
                    </m:oMath>
                  </m:oMathPara>
                </a14:m>
                <a:endParaRPr lang="de-CH" sz="1800" dirty="0" smtClean="0">
                  <a:latin typeface="Raleway" panose="020B0003030101060003" pitchFamily="34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2120623"/>
                <a:ext cx="2952823" cy="62818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010743" y="2132856"/>
                <a:ext cx="3203322" cy="676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𝐸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/>
                                    </a:rPr>
                                    <m:t>d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 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sz="1800" dirty="0" smtClean="0">
                  <a:latin typeface="Raleway" panose="020B0003030101060003" pitchFamily="34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743" y="2132856"/>
                <a:ext cx="3203322" cy="67666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Isosceles Triangle 39"/>
          <p:cNvSpPr/>
          <p:nvPr/>
        </p:nvSpPr>
        <p:spPr bwMode="auto">
          <a:xfrm>
            <a:off x="7152015" y="2332476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1" name="Isosceles Triangle 40"/>
          <p:cNvSpPr/>
          <p:nvPr/>
        </p:nvSpPr>
        <p:spPr bwMode="auto">
          <a:xfrm>
            <a:off x="7923727" y="2600109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42" name="Elbow Connector 41"/>
          <p:cNvCxnSpPr>
            <a:stCxn id="41" idx="0"/>
            <a:endCxn id="40" idx="5"/>
          </p:cNvCxnSpPr>
          <p:nvPr/>
        </p:nvCxnSpPr>
        <p:spPr bwMode="auto">
          <a:xfrm rot="16200000" flipV="1">
            <a:off x="7508365" y="2122695"/>
            <a:ext cx="214141" cy="740687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27087" y="5621618"/>
                <a:ext cx="29528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𝑁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×(</m:t>
                      </m:r>
                      <m:r>
                        <a:rPr lang="en-US" sz="2000" b="0" i="1" smtClean="0">
                          <a:latin typeface="Cambria Math"/>
                        </a:rPr>
                        <m:t>𝐷</m:t>
                      </m:r>
                      <m:r>
                        <a:rPr lang="en-US" sz="2000" b="0" i="1" smtClean="0">
                          <a:latin typeface="Cambria Math"/>
                        </a:rPr>
                        <m:t>+1)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7" y="5621618"/>
                <a:ext cx="2952823" cy="400110"/>
              </a:xfrm>
              <a:prstGeom prst="rect">
                <a:avLst/>
              </a:prstGeom>
              <a:blipFill rotWithShape="1"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3636390" y="5438089"/>
            <a:ext cx="2303761" cy="99886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cs typeface="Franklin Gothic Book"/>
              </a:rPr>
              <a:t>Computation cost</a:t>
            </a:r>
            <a:br>
              <a:rPr lang="en-US" sz="2000" kern="1000" spc="30" dirty="0" smtClean="0">
                <a:cs typeface="Franklin Gothic Book"/>
              </a:rPr>
            </a:br>
            <a:r>
              <a:rPr lang="en-US" sz="2000" kern="1000" spc="30" dirty="0" smtClean="0">
                <a:cs typeface="Franklin Gothic Book"/>
              </a:rPr>
              <a:t>(Code runs)</a:t>
            </a:r>
            <a:endParaRPr lang="en-US" sz="2000" kern="1000" spc="30" dirty="0">
              <a:cs typeface="Franklin Gothic Book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67520" y="6204542"/>
            <a:ext cx="2520528" cy="4648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# of parameters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2627784" y="5999386"/>
            <a:ext cx="0" cy="30279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834777" y="5205680"/>
                <a:ext cx="792670" cy="46481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&lt;</m:t>
                      </m:r>
                      <m:sSup>
                        <m:sSupPr>
                          <m:ctrlPr>
                            <a:rPr lang="en-US" sz="20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20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000" kern="1000" spc="30" dirty="0" smtClean="0">
                  <a:solidFill>
                    <a:srgbClr val="686868"/>
                  </a:solidFill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77" y="5205680"/>
                <a:ext cx="792670" cy="464818"/>
              </a:xfrm>
              <a:prstGeom prst="rect">
                <a:avLst/>
              </a:prstGeom>
              <a:blipFill rotWithShape="1">
                <a:blip r:embed="rId10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Isosceles Triangle 47"/>
          <p:cNvSpPr/>
          <p:nvPr/>
        </p:nvSpPr>
        <p:spPr bwMode="auto">
          <a:xfrm>
            <a:off x="1918155" y="5612529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50" name="Elbow Connector 49"/>
          <p:cNvCxnSpPr>
            <a:stCxn id="47" idx="3"/>
            <a:endCxn id="48" idx="0"/>
          </p:cNvCxnSpPr>
          <p:nvPr/>
        </p:nvCxnSpPr>
        <p:spPr bwMode="auto">
          <a:xfrm>
            <a:off x="1627447" y="5438089"/>
            <a:ext cx="352759" cy="17444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510314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Global </a:t>
            </a:r>
            <a:r>
              <a:rPr lang="de-CH" dirty="0" err="1" smtClean="0"/>
              <a:t>Sensitivity</a:t>
            </a:r>
            <a:r>
              <a:rPr lang="de-CH" dirty="0" smtClean="0"/>
              <a:t> Analysis </a:t>
            </a:r>
            <a:r>
              <a:rPr lang="de-CH" dirty="0" err="1" smtClean="0"/>
              <a:t>for</a:t>
            </a:r>
            <a:r>
              <a:rPr lang="de-CH" dirty="0" smtClean="0"/>
              <a:t> Screening:</a:t>
            </a:r>
            <a:br>
              <a:rPr lang="de-CH" dirty="0" smtClean="0"/>
            </a:br>
            <a:r>
              <a:rPr lang="de-CH" dirty="0" smtClean="0"/>
              <a:t>Sobol’ Total-</a:t>
            </a:r>
            <a:r>
              <a:rPr lang="de-CH" dirty="0" err="1" smtClean="0"/>
              <a:t>Effect</a:t>
            </a:r>
            <a:r>
              <a:rPr lang="de-CH" dirty="0" smtClean="0"/>
              <a:t> Indices</a:t>
            </a:r>
            <a:endParaRPr lang="de-C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827088" y="2129455"/>
                <a:ext cx="2827121" cy="7344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  <a:ea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𝕍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~</m:t>
                                      </m:r>
                                      <m:r>
                                        <a:rPr lang="en-US" sz="2000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2129455"/>
                <a:ext cx="2827121" cy="7344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827088" y="4869160"/>
            <a:ext cx="10899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827088" y="3568863"/>
                <a:ext cx="6625232" cy="940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  <a:ea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 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d>
                            <m:dPr>
                              <m:ctrlPr>
                                <a:rPr lang="en-US" sz="2000" b="1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~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</m:sSub>
                                        </m:e>
                                        <m:sub/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~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  <m:sub/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nary>
                            </m:e>
                          </m:nary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d>
                            <m:dPr>
                              <m:ctrlPr>
                                <a:rPr lang="en-US" sz="2000" b="1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limLoc m:val="undOvr"/>
                                      <m:subHide m:val="on"/>
                                      <m:supHide m:val="on"/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nary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b="1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3568863"/>
                <a:ext cx="6625232" cy="94025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27088" y="3064807"/>
            <a:ext cx="6625232" cy="3594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 smtClean="0">
                <a:latin typeface="+mn-lt"/>
                <a:cs typeface="Franklin Gothic Book"/>
              </a:rPr>
              <a:t>Written in integral form: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088" y="4653682"/>
            <a:ext cx="6625232" cy="3594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 smtClean="0">
                <a:latin typeface="+mn-lt"/>
                <a:cs typeface="Franklin Gothic Book"/>
              </a:rPr>
              <a:t>Computed by </a:t>
            </a:r>
            <a:r>
              <a:rPr lang="en-US" sz="2000" b="1" dirty="0" smtClean="0">
                <a:latin typeface="+mn-lt"/>
                <a:cs typeface="Franklin Gothic Book"/>
              </a:rPr>
              <a:t>Monte Carlo estimation </a:t>
            </a:r>
            <a:r>
              <a:rPr lang="en-US" sz="2000" dirty="0" smtClean="0">
                <a:latin typeface="+mn-lt"/>
                <a:cs typeface="Franklin Gothic Book"/>
              </a:rPr>
              <a:t>with cost (code runs):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943087" y="5549610"/>
                <a:ext cx="29528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𝑁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×(</m:t>
                      </m:r>
                      <m:r>
                        <a:rPr lang="en-US" sz="2000" b="0" i="1" smtClean="0">
                          <a:latin typeface="Cambria Math"/>
                        </a:rPr>
                        <m:t>𝐷</m:t>
                      </m:r>
                      <m:r>
                        <a:rPr lang="en-US" sz="2000" b="0" i="1" smtClean="0">
                          <a:latin typeface="Cambria Math"/>
                        </a:rPr>
                        <m:t>+2)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087" y="5549610"/>
                <a:ext cx="2952823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483520" y="6132534"/>
            <a:ext cx="2520528" cy="4648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# of parameters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3743784" y="5927378"/>
            <a:ext cx="0" cy="30279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950777" y="5133672"/>
                <a:ext cx="792670" cy="46481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0" spc="3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~</m:t>
                      </m:r>
                      <m:sSup>
                        <m:sSupPr>
                          <m:ctrlPr>
                            <a:rPr lang="en-US" sz="20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20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000" kern="1000" spc="30" dirty="0" smtClean="0">
                  <a:solidFill>
                    <a:srgbClr val="686868"/>
                  </a:solidFill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777" y="5133672"/>
                <a:ext cx="792670" cy="46481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Isosceles Triangle 13"/>
          <p:cNvSpPr/>
          <p:nvPr/>
        </p:nvSpPr>
        <p:spPr bwMode="auto">
          <a:xfrm>
            <a:off x="3034155" y="5540521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15" name="Elbow Connector 14"/>
          <p:cNvCxnSpPr>
            <a:stCxn id="13" idx="3"/>
            <a:endCxn id="14" idx="0"/>
          </p:cNvCxnSpPr>
          <p:nvPr/>
        </p:nvCxnSpPr>
        <p:spPr bwMode="auto">
          <a:xfrm>
            <a:off x="2743447" y="5366081"/>
            <a:ext cx="352759" cy="17444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0005810"/>
                  </p:ext>
                </p:extLst>
              </p:nvPr>
            </p:nvGraphicFramePr>
            <p:xfrm>
              <a:off x="4859339" y="5210141"/>
              <a:ext cx="3960812" cy="1163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1777"/>
                    <a:gridCol w="747257"/>
                    <a:gridCol w="921308"/>
                    <a:gridCol w="960470"/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i="0" baseline="0" dirty="0" smtClean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N</a:t>
                          </a:r>
                          <a:r>
                            <a:rPr lang="en-US" sz="2000" baseline="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= 1’000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# of parameters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baseline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𝒌</m:t>
                              </m:r>
                            </m:oMath>
                          </a14:m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)</a:t>
                          </a:r>
                          <a:endParaRPr 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tx1"/>
                            </a:solidFill>
                            <a:latin typeface="Raleway" panose="020B0003030101060003" pitchFamily="34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Code runs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7’000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12’000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’000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0005810"/>
                  </p:ext>
                </p:extLst>
              </p:nvPr>
            </p:nvGraphicFramePr>
            <p:xfrm>
              <a:off x="4859339" y="5210141"/>
              <a:ext cx="3960812" cy="1163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1777"/>
                    <a:gridCol w="747257"/>
                    <a:gridCol w="921308"/>
                    <a:gridCol w="960470"/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i="0" baseline="0" dirty="0" smtClean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N</a:t>
                          </a:r>
                          <a:r>
                            <a:rPr lang="en-US" sz="2000" baseline="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= 1’000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50812" t="-8197" b="-24262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</a:tr>
                  <a:tr h="3962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tx1"/>
                            </a:solidFill>
                            <a:latin typeface="Raleway" panose="020B0003030101060003" pitchFamily="34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7"/>
                          <a:stretch>
                            <a:fillRect l="-179508" t="-101538" r="-253279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7"/>
                          <a:stretch>
                            <a:fillRect l="-225828" t="-101538" r="-104636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7"/>
                          <a:stretch>
                            <a:fillRect l="-311392" t="-101538" b="-127692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Code runs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179508" t="-201538" r="-253279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225828" t="-201538" r="-104636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311392" t="-201538" b="-2769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4320479" y="1988840"/>
                <a:ext cx="4572000" cy="101566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000" dirty="0" smtClean="0">
                    <a:latin typeface="+mn-lt"/>
                  </a:rPr>
                  <a:t>Output variance left if all parameters </a:t>
                </a:r>
                <a:r>
                  <a:rPr lang="en-US" sz="2000" b="1" dirty="0" smtClean="0">
                    <a:latin typeface="+mn-lt"/>
                  </a:rPr>
                  <a:t>except</a:t>
                </a:r>
                <a:r>
                  <a:rPr lang="en-US" sz="2000" dirty="0" smtClean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latin typeface="+mn-lt"/>
                  </a:rPr>
                  <a:t> </a:t>
                </a:r>
                <a:r>
                  <a:rPr lang="en-US" sz="2000" dirty="0" smtClean="0">
                    <a:latin typeface="+mn-lt"/>
                  </a:rPr>
                  <a:t>are fixed. If small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+mn-lt"/>
                  </a:rPr>
                  <a:t>is less influential and </a:t>
                </a:r>
                <a:r>
                  <a:rPr lang="en-US" sz="2000" b="1" dirty="0" smtClean="0">
                    <a:latin typeface="+mn-lt"/>
                  </a:rPr>
                  <a:t>can be fixed</a:t>
                </a:r>
                <a:r>
                  <a:rPr lang="en-US" sz="2000" dirty="0" smtClean="0">
                    <a:latin typeface="+mn-lt"/>
                  </a:rPr>
                  <a:t>.</a:t>
                </a:r>
                <a:endParaRPr lang="en-US" sz="2000" b="1" dirty="0">
                  <a:latin typeface="+mn-lt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479" y="1988840"/>
                <a:ext cx="4572000" cy="1015663"/>
              </a:xfrm>
              <a:prstGeom prst="rect">
                <a:avLst/>
              </a:prstGeom>
              <a:blipFill rotWithShape="1">
                <a:blip r:embed="rId8"/>
                <a:stretch>
                  <a:fillRect l="-1467" t="-2994" r="-1733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827088" y="1554777"/>
                <a:ext cx="6625232" cy="3594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dirty="0" smtClean="0">
                    <a:latin typeface="+mn-lt"/>
                    <a:cs typeface="Franklin Gothic Book"/>
                  </a:rPr>
                  <a:t>Sobol’ total-effect index for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0" smtClean="0">
                            <a:latin typeface="Cambria Math"/>
                            <a:cs typeface="Franklin Gothic Book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cs typeface="Franklin Gothic Book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cs typeface="Franklin Gothic Book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kern="1000" spc="30" dirty="0" smtClean="0">
                    <a:latin typeface="+mn-lt"/>
                    <a:cs typeface="Franklin Gothic Book"/>
                  </a:rPr>
                  <a:t>:</a:t>
                </a:r>
                <a:endParaRPr lang="en-US" sz="20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1554777"/>
                <a:ext cx="6625232" cy="359494"/>
              </a:xfrm>
              <a:prstGeom prst="rect">
                <a:avLst/>
              </a:prstGeom>
              <a:blipFill rotWithShape="1">
                <a:blip r:embed="rId9"/>
                <a:stretch>
                  <a:fillRect l="-2394" t="-16949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4138428" y="3104672"/>
                <a:ext cx="2017748" cy="46481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1800" b="0" kern="1000" spc="30" dirty="0" smtClean="0">
                    <a:solidFill>
                      <a:srgbClr val="686868"/>
                    </a:solidFill>
                    <a:cs typeface="Franklin Gothic Book"/>
                  </a:rPr>
                  <a:t>(</a:t>
                </a:r>
                <a14:m>
                  <m:oMath xmlns:m="http://schemas.openxmlformats.org/officeDocument/2006/math">
                    <m:r>
                      <a:rPr lang="en-US" sz="1800" b="0" i="1" kern="1000" spc="30" smtClean="0">
                        <a:solidFill>
                          <a:srgbClr val="686868"/>
                        </a:solidFill>
                        <a:latin typeface="Cambria Math"/>
                        <a:cs typeface="Franklin Gothic Book"/>
                      </a:rPr>
                      <m:t>𝐷</m:t>
                    </m:r>
                    <m:r>
                      <a:rPr lang="en-US" sz="1800" b="0" i="1" kern="1000" spc="30" smtClean="0">
                        <a:solidFill>
                          <a:srgbClr val="686868"/>
                        </a:solidFill>
                        <a:latin typeface="Cambria Math"/>
                        <a:cs typeface="Franklin Gothic Book"/>
                      </a:rPr>
                      <m:t>+1)</m:t>
                    </m:r>
                  </m:oMath>
                </a14:m>
                <a:r>
                  <a:rPr lang="en-US" sz="1800" kern="1000" spc="30" dirty="0" smtClean="0">
                    <a:solidFill>
                      <a:srgbClr val="686868"/>
                    </a:solidFill>
                    <a:latin typeface="+mn-lt"/>
                    <a:cs typeface="Franklin Gothic Book"/>
                  </a:rPr>
                  <a:t>-dimension</a:t>
                </a:r>
                <a:endParaRPr lang="en-US" sz="1800" kern="1000" spc="30" dirty="0" smtClean="0">
                  <a:solidFill>
                    <a:srgbClr val="686868"/>
                  </a:solidFill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428" y="3104672"/>
                <a:ext cx="2017748" cy="464818"/>
              </a:xfrm>
              <a:prstGeom prst="rect">
                <a:avLst/>
              </a:prstGeom>
              <a:blipFill rotWithShape="1">
                <a:blip r:embed="rId10"/>
                <a:stretch>
                  <a:fillRect l="-3323" r="-2719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Isosceles Triangle 26"/>
          <p:cNvSpPr/>
          <p:nvPr/>
        </p:nvSpPr>
        <p:spPr bwMode="auto">
          <a:xfrm>
            <a:off x="3592158" y="3565013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28" name="Elbow Connector 27"/>
          <p:cNvCxnSpPr>
            <a:stCxn id="26" idx="1"/>
            <a:endCxn id="27" idx="0"/>
          </p:cNvCxnSpPr>
          <p:nvPr/>
        </p:nvCxnSpPr>
        <p:spPr bwMode="auto">
          <a:xfrm rot="10800000" flipV="1">
            <a:off x="3654210" y="3337081"/>
            <a:ext cx="484219" cy="227932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207397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Global </a:t>
            </a:r>
            <a:r>
              <a:rPr lang="de-CH" dirty="0" err="1" smtClean="0"/>
              <a:t>Sensitivity</a:t>
            </a:r>
            <a:r>
              <a:rPr lang="de-CH" dirty="0" smtClean="0"/>
              <a:t> </a:t>
            </a:r>
            <a:r>
              <a:rPr lang="de-CH" dirty="0" smtClean="0"/>
              <a:t>Analysis </a:t>
            </a:r>
            <a:r>
              <a:rPr lang="de-CH" dirty="0" err="1" smtClean="0"/>
              <a:t>for</a:t>
            </a:r>
            <a:r>
              <a:rPr lang="de-CH" dirty="0" smtClean="0"/>
              <a:t> Screening:</a:t>
            </a:r>
            <a:br>
              <a:rPr lang="de-CH" dirty="0" smtClean="0"/>
            </a:br>
            <a:r>
              <a:rPr lang="de-CH" dirty="0" err="1" smtClean="0"/>
              <a:t>Comparison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/>
              <a:t>M</a:t>
            </a:r>
            <a:r>
              <a:rPr lang="de-CH" dirty="0" err="1" smtClean="0"/>
              <a:t>ethods</a:t>
            </a:r>
            <a:endParaRPr lang="de-CH" dirty="0"/>
          </a:p>
        </p:txBody>
      </p:sp>
      <p:grpSp>
        <p:nvGrpSpPr>
          <p:cNvPr id="37" name="Group 36"/>
          <p:cNvGrpSpPr/>
          <p:nvPr/>
        </p:nvGrpSpPr>
        <p:grpSpPr>
          <a:xfrm>
            <a:off x="107506" y="2780928"/>
            <a:ext cx="9001569" cy="3767267"/>
            <a:chOff x="107506" y="1916832"/>
            <a:chExt cx="9001569" cy="3767267"/>
          </a:xfrm>
        </p:grpSpPr>
        <p:pic>
          <p:nvPicPr>
            <p:cNvPr id="4100" name="Picture 4" descr="W:\project\stars\workspace\RND\SB-RND-ACT-006-13\WD41\projects\temp\wd41-all\figures\defense\figures\plotRunningScreeningSobolTotal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31" b="11912"/>
            <a:stretch/>
          </p:blipFill>
          <p:spPr bwMode="auto">
            <a:xfrm>
              <a:off x="6130779" y="2472862"/>
              <a:ext cx="2885888" cy="2896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W:\project\stars\workspace\RND\SB-RND-ACT-006-13\WD41\projects\temp\wd41-all\figures\defense\figures\plotRunningScreeningMorrisTrajector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64" b="11912"/>
            <a:stretch/>
          </p:blipFill>
          <p:spPr bwMode="auto">
            <a:xfrm>
              <a:off x="3249243" y="2472860"/>
              <a:ext cx="2881536" cy="2896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W:\project\stars\workspace\RND\SB-RND-ACT-006-13\WD41\projects\temp\wd41-all\figures\defense\figures\plotRunningScreeningMorrisRadial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57" b="11532"/>
            <a:stretch/>
          </p:blipFill>
          <p:spPr bwMode="auto">
            <a:xfrm>
              <a:off x="396636" y="2472862"/>
              <a:ext cx="2879220" cy="2896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-956775" y="3640512"/>
              <a:ext cx="2448371" cy="3198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Sensitivity Measure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6637" y="5373216"/>
              <a:ext cx="8620030" cy="3108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Number of Replications / Samples</a:t>
              </a:r>
            </a:p>
          </p:txBody>
        </p:sp>
        <p:cxnSp>
          <p:nvCxnSpPr>
            <p:cNvPr id="10" name="Elbow Connector 9"/>
            <p:cNvCxnSpPr>
              <a:stCxn id="4099" idx="0"/>
              <a:endCxn id="4098" idx="0"/>
            </p:cNvCxnSpPr>
            <p:nvPr/>
          </p:nvCxnSpPr>
          <p:spPr bwMode="auto">
            <a:xfrm rot="16200000" flipH="1" flipV="1">
              <a:off x="3263128" y="1045978"/>
              <a:ext cx="2" cy="2853765"/>
            </a:xfrm>
            <a:prstGeom prst="bentConnector3">
              <a:avLst>
                <a:gd name="adj1" fmla="val -11430000000"/>
              </a:avLst>
            </a:prstGeom>
            <a:solidFill>
              <a:schemeClr val="accent1"/>
            </a:solidFill>
            <a:ln w="19050" cap="flat" cmpd="sng" algn="ctr">
              <a:solidFill>
                <a:srgbClr val="505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475656" y="1916832"/>
                  <a:ext cx="3816424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 xmlns:m="http://schemas.openxmlformats.org/officeDocument/2006/math">
                      <m:r>
                        <a:rPr lang="en-US" sz="1800" i="1" kern="1000" spc="30" dirty="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320</m:t>
                      </m:r>
                    </m:oMath>
                  </a14:m>
                  <a:r>
                    <a:rPr lang="en-US" sz="1800" kern="1000" spc="30" dirty="0" smtClean="0">
                      <a:solidFill>
                        <a:srgbClr val="686868"/>
                      </a:solidFill>
                      <a:latin typeface="+mn-lt"/>
                      <a:cs typeface="Franklin Gothic Book"/>
                    </a:rPr>
                    <a:t> replications </a:t>
                  </a:r>
                  <a14:m>
                    <m:oMath xmlns:m="http://schemas.openxmlformats.org/officeDocument/2006/math">
                      <m:r>
                        <a:rPr lang="en-US" sz="18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=</m:t>
                      </m:r>
                      <m:sSup>
                        <m:sSupPr>
                          <m:ctrlP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8</m:t>
                          </m:r>
                        </m:e>
                        <m:sup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′</m:t>
                          </m:r>
                        </m:sup>
                      </m:sSup>
                      <m:r>
                        <a:rPr lang="en-US" sz="18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960 </m:t>
                      </m:r>
                    </m:oMath>
                  </a14:m>
                  <a:r>
                    <a:rPr lang="en-US" sz="1800" kern="1000" spc="30" dirty="0" smtClean="0">
                      <a:solidFill>
                        <a:srgbClr val="686868"/>
                      </a:solidFill>
                      <a:latin typeface="+mn-lt"/>
                      <a:cs typeface="Franklin Gothic Book"/>
                    </a:rPr>
                    <a:t>runs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656" y="1916832"/>
                  <a:ext cx="3816424" cy="31088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19608" b="-39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Isosceles Triangle 20"/>
            <p:cNvSpPr/>
            <p:nvPr/>
          </p:nvSpPr>
          <p:spPr bwMode="auto">
            <a:xfrm>
              <a:off x="7389062" y="2454401"/>
              <a:ext cx="124101" cy="106984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5796136" y="1916832"/>
                  <a:ext cx="3312939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1</m:t>
                          </m:r>
                        </m:e>
                        <m:sup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′</m:t>
                          </m:r>
                        </m:sup>
                      </m:sSup>
                      <m:r>
                        <a:rPr lang="en-US" sz="18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000</m:t>
                      </m:r>
                    </m:oMath>
                  </a14:m>
                  <a:r>
                    <a:rPr lang="en-US" sz="1800" kern="1000" spc="30" dirty="0" smtClean="0">
                      <a:solidFill>
                        <a:srgbClr val="686868"/>
                      </a:solidFill>
                      <a:latin typeface="+mn-lt"/>
                      <a:cs typeface="Franklin Gothic Book"/>
                    </a:rPr>
                    <a:t> samples </a:t>
                  </a:r>
                  <a14:m>
                    <m:oMath xmlns:m="http://schemas.openxmlformats.org/officeDocument/2006/math">
                      <m:r>
                        <a:rPr lang="en-US" sz="18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=</m:t>
                      </m:r>
                      <m:sSup>
                        <m:sSupPr>
                          <m:ctrlP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29</m:t>
                          </m:r>
                        </m:e>
                        <m:sup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′</m:t>
                          </m:r>
                        </m:sup>
                      </m:sSup>
                      <m:r>
                        <a:rPr lang="en-US" sz="18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000 </m:t>
                      </m:r>
                    </m:oMath>
                  </a14:m>
                  <a:r>
                    <a:rPr lang="en-US" sz="1800" kern="1000" spc="30" dirty="0" smtClean="0">
                      <a:solidFill>
                        <a:srgbClr val="686868"/>
                      </a:solidFill>
                      <a:latin typeface="+mn-lt"/>
                      <a:cs typeface="Franklin Gothic Book"/>
                    </a:rPr>
                    <a:t>runs</a:t>
                  </a: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6136" y="1916832"/>
                  <a:ext cx="3312939" cy="310883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19608" b="-39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Connector 27"/>
            <p:cNvCxnSpPr>
              <a:stCxn id="21" idx="0"/>
              <a:endCxn id="30" idx="2"/>
            </p:cNvCxnSpPr>
            <p:nvPr/>
          </p:nvCxnSpPr>
          <p:spPr bwMode="auto">
            <a:xfrm flipV="1">
              <a:off x="7451113" y="2227715"/>
              <a:ext cx="1493" cy="22668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505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5" name="Rectangle 34"/>
          <p:cNvSpPr/>
          <p:nvPr/>
        </p:nvSpPr>
        <p:spPr>
          <a:xfrm>
            <a:off x="841948" y="1516424"/>
            <a:ext cx="5905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lang="en-US" sz="2000" b="1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827089" y="1557338"/>
                <a:ext cx="8293150" cy="13365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1900" dirty="0" smtClean="0">
                    <a:latin typeface="+mn-lt"/>
                  </a:rPr>
                  <a:t>Selected Quantity of Interest: </a:t>
                </a:r>
                <a:r>
                  <a:rPr lang="en-US" sz="1900" b="1" dirty="0">
                    <a:latin typeface="+mn-lt"/>
                  </a:rPr>
                  <a:t>Time-Average </a:t>
                </a:r>
                <a:r>
                  <a:rPr lang="en-US" sz="1900" b="1" dirty="0" smtClean="0">
                    <a:latin typeface="+mn-lt"/>
                  </a:rPr>
                  <a:t>Output</a:t>
                </a:r>
                <a:endParaRPr lang="en-US" sz="1900" kern="1000" spc="30" dirty="0" smtClean="0">
                  <a:latin typeface="+mn-lt"/>
                  <a:cs typeface="Franklin Gothic Book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1900" b="1" dirty="0" smtClean="0">
                    <a:latin typeface="+mn-lt"/>
                  </a:rPr>
                  <a:t>Boundary conditions</a:t>
                </a:r>
                <a:r>
                  <a:rPr lang="en-US" sz="1900" dirty="0" smtClean="0">
                    <a:latin typeface="+mn-lt"/>
                  </a:rPr>
                  <a:t>, </a:t>
                </a:r>
                <a:r>
                  <a:rPr lang="en-US" sz="1900" b="1" dirty="0" smtClean="0">
                    <a:latin typeface="+mn-lt"/>
                  </a:rPr>
                  <a:t>closure laws</a:t>
                </a:r>
                <a:r>
                  <a:rPr lang="en-US" sz="1900" dirty="0" smtClean="0">
                    <a:latin typeface="+mn-lt"/>
                  </a:rPr>
                  <a:t>, and </a:t>
                </a:r>
                <a:r>
                  <a:rPr lang="en-US" sz="1900" b="1" dirty="0">
                    <a:latin typeface="+mn-lt"/>
                  </a:rPr>
                  <a:t>spacer grid model</a:t>
                </a:r>
                <a:r>
                  <a:rPr lang="en-US" sz="1900" dirty="0">
                    <a:latin typeface="+mn-lt"/>
                  </a:rPr>
                  <a:t> parameters </a:t>
                </a:r>
                <a:br>
                  <a:rPr lang="en-US" sz="1900" dirty="0">
                    <a:latin typeface="+mn-lt"/>
                  </a:rPr>
                </a:br>
                <a:r>
                  <a:rPr lang="en-US" sz="1900" dirty="0" smtClean="0">
                    <a:latin typeface="+mn-lt"/>
                  </a:rPr>
                  <a:t>are </a:t>
                </a:r>
                <a:r>
                  <a:rPr lang="en-US" sz="1900" dirty="0">
                    <a:latin typeface="+mn-lt"/>
                  </a:rPr>
                  <a:t>relatively influential (</a:t>
                </a:r>
                <a:r>
                  <a:rPr lang="en-US" sz="1900" dirty="0" smtClean="0">
                    <a:latin typeface="+mn-lt"/>
                  </a:rPr>
                  <a:t>12 </a:t>
                </a:r>
                <a:r>
                  <a:rPr lang="en-US" sz="1900" dirty="0">
                    <a:latin typeface="+mn-lt"/>
                  </a:rPr>
                  <a:t>parameters</a:t>
                </a:r>
                <a:r>
                  <a:rPr lang="en-US" sz="1900" dirty="0" smtClean="0">
                    <a:latin typeface="+mn-lt"/>
                  </a:rPr>
                  <a:t>) based on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/>
                      </a:rPr>
                      <m:t>5%</m:t>
                    </m:r>
                  </m:oMath>
                </a14:m>
                <a:r>
                  <a:rPr lang="en-US" sz="1900" dirty="0" smtClean="0">
                    <a:latin typeface="+mn-lt"/>
                  </a:rPr>
                  <a:t> total-effect indices cut-off</a:t>
                </a:r>
                <a:endParaRPr lang="en-US" sz="1900" dirty="0">
                  <a:latin typeface="+mn-lt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19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9" y="1557338"/>
                <a:ext cx="8293150" cy="1336512"/>
              </a:xfrm>
              <a:prstGeom prst="rect">
                <a:avLst/>
              </a:prstGeom>
              <a:blipFill rotWithShape="1">
                <a:blip r:embed="rId8"/>
                <a:stretch>
                  <a:fillRect l="-1691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7397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Uncertainty</a:t>
            </a:r>
            <a:r>
              <a:rPr lang="de-CH" dirty="0" smtClean="0"/>
              <a:t> </a:t>
            </a:r>
            <a:r>
              <a:rPr lang="de-CH" dirty="0"/>
              <a:t>P</a:t>
            </a:r>
            <a:r>
              <a:rPr lang="de-CH" dirty="0" smtClean="0"/>
              <a:t>ropagation </a:t>
            </a:r>
            <a:r>
              <a:rPr lang="de-CH" dirty="0" err="1" smtClean="0"/>
              <a:t>using</a:t>
            </a:r>
            <a:r>
              <a:rPr lang="de-CH" dirty="0"/>
              <a:t/>
            </a:r>
            <a:br>
              <a:rPr lang="de-CH" dirty="0"/>
            </a:br>
            <a:r>
              <a:rPr lang="de-CH" dirty="0" err="1"/>
              <a:t>I</a:t>
            </a:r>
            <a:r>
              <a:rPr lang="de-CH" dirty="0" err="1" smtClean="0"/>
              <a:t>nfluential</a:t>
            </a:r>
            <a:r>
              <a:rPr lang="de-CH" dirty="0" smtClean="0"/>
              <a:t> vs. Non-</a:t>
            </a:r>
            <a:r>
              <a:rPr lang="de-CH" dirty="0" err="1" smtClean="0"/>
              <a:t>Influential</a:t>
            </a:r>
            <a:r>
              <a:rPr lang="de-CH" dirty="0" smtClean="0"/>
              <a:t> Parameters</a:t>
            </a:r>
            <a:endParaRPr lang="de-CH" dirty="0"/>
          </a:p>
        </p:txBody>
      </p:sp>
      <p:grpSp>
        <p:nvGrpSpPr>
          <p:cNvPr id="6" name="Group 5"/>
          <p:cNvGrpSpPr/>
          <p:nvPr/>
        </p:nvGrpSpPr>
        <p:grpSpPr>
          <a:xfrm>
            <a:off x="107505" y="2614060"/>
            <a:ext cx="8928991" cy="2975180"/>
            <a:chOff x="107505" y="2636911"/>
            <a:chExt cx="8928991" cy="2975180"/>
          </a:xfrm>
        </p:grpSpPr>
        <p:pic>
          <p:nvPicPr>
            <p:cNvPr id="3075" name="Picture 3" descr="W:\project\stars\workspace\RND\SB-RND-ACT-006-13\WD41\projects\temp\wd41-all\figures\defense\figures\plotInfluentialNonInfluentialRunsT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557" y="2636912"/>
              <a:ext cx="2835275" cy="283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W:\project\stars\workspace\RND\SB-RND-ACT-006-13\WD41\projects\temp\wd41-all\figures\defense\figures\plotInfluentialNonInfluentialRunsDP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885" y="2636912"/>
              <a:ext cx="2835275" cy="283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W:\project\stars\workspace\RND\SB-RND-ACT-006-13\WD41\projects\temp\wd41-all\figures\defense\figures\plotInfluentialNonInfluentialRunsC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221" y="2636911"/>
              <a:ext cx="2835275" cy="283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 rot="16200000">
              <a:off x="-956775" y="3701195"/>
              <a:ext cx="2448370" cy="3198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Clad Temperature [K]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1963774" y="3701194"/>
              <a:ext cx="2448371" cy="3198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Pressure Drop [bar]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4213" y="5301208"/>
              <a:ext cx="8135937" cy="3108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Time [s]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4959586" y="3701193"/>
              <a:ext cx="2448371" cy="3198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Liquid Carryover [kg]</a:t>
              </a:r>
            </a:p>
          </p:txBody>
        </p:sp>
      </p:grpSp>
      <p:cxnSp>
        <p:nvCxnSpPr>
          <p:cNvPr id="4" name="Straight Connector 3"/>
          <p:cNvCxnSpPr>
            <a:endCxn id="15" idx="1"/>
          </p:cNvCxnSpPr>
          <p:nvPr/>
        </p:nvCxnSpPr>
        <p:spPr bwMode="auto">
          <a:xfrm>
            <a:off x="6660232" y="5893241"/>
            <a:ext cx="36004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>
            <a:endCxn id="16" idx="1"/>
          </p:cNvCxnSpPr>
          <p:nvPr/>
        </p:nvCxnSpPr>
        <p:spPr bwMode="auto">
          <a:xfrm>
            <a:off x="6660232" y="6397297"/>
            <a:ext cx="36004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ctangle 14"/>
          <p:cNvSpPr/>
          <p:nvPr/>
        </p:nvSpPr>
        <p:spPr>
          <a:xfrm>
            <a:off x="7020272" y="5693186"/>
            <a:ext cx="2088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 smtClean="0">
                <a:latin typeface="+mn-lt"/>
              </a:rPr>
              <a:t>12</a:t>
            </a:r>
            <a:r>
              <a:rPr lang="en-US" sz="2000" dirty="0" smtClean="0">
                <a:latin typeface="+mn-lt"/>
              </a:rPr>
              <a:t> Influential</a:t>
            </a:r>
            <a:endParaRPr lang="en-US" sz="2000" dirty="0"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20272" y="6197242"/>
            <a:ext cx="2088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 smtClean="0">
                <a:latin typeface="+mn-lt"/>
              </a:rPr>
              <a:t>15</a:t>
            </a:r>
            <a:r>
              <a:rPr lang="en-US" sz="2000" dirty="0" smtClean="0">
                <a:latin typeface="+mn-lt"/>
              </a:rPr>
              <a:t> Non-influential</a:t>
            </a:r>
            <a:endParaRPr lang="en-US" sz="2000" dirty="0">
              <a:latin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36096" y="5693186"/>
            <a:ext cx="1296144" cy="9041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Parameter</a:t>
            </a:r>
            <a:r>
              <a:rPr lang="en-US" sz="2000" b="1" kern="1000" spc="30" dirty="0">
                <a:latin typeface="+mn-lt"/>
                <a:cs typeface="Franklin Gothic Book"/>
              </a:rPr>
              <a:t/>
            </a:r>
            <a:br>
              <a:rPr lang="en-US" sz="2000" b="1" kern="1000" spc="30" dirty="0">
                <a:latin typeface="+mn-lt"/>
                <a:cs typeface="Franklin Gothic Book"/>
              </a:rPr>
            </a:br>
            <a:r>
              <a:rPr lang="en-US" sz="2000" b="1" kern="1000" spc="30" dirty="0" smtClean="0">
                <a:latin typeface="+mn-lt"/>
                <a:cs typeface="Franklin Gothic Book"/>
              </a:rPr>
              <a:t>subsets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27088" y="1557338"/>
            <a:ext cx="55165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+mn-lt"/>
              </a:rPr>
              <a:t>Uncertainty propagation using 2 parameter subsets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and 500 Monte Carlo samples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54986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Framework</a:t>
            </a:r>
            <a:endParaRPr lang="en-US" dirty="0"/>
          </a:p>
        </p:txBody>
      </p:sp>
      <p:sp>
        <p:nvSpPr>
          <p:cNvPr id="5" name="Rectangle: Rounded Corners 9"/>
          <p:cNvSpPr/>
          <p:nvPr/>
        </p:nvSpPr>
        <p:spPr bwMode="auto">
          <a:xfrm>
            <a:off x="827584" y="1910474"/>
            <a:ext cx="2160811" cy="76776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827584" y="3276939"/>
            <a:ext cx="2160811" cy="720080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827585" y="4500981"/>
            <a:ext cx="2154286" cy="720079"/>
          </a:xfrm>
          <a:prstGeom prst="round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Rectangle: Rounded Corners 9"/>
          <p:cNvSpPr/>
          <p:nvPr/>
        </p:nvSpPr>
        <p:spPr bwMode="auto">
          <a:xfrm>
            <a:off x="827584" y="5797219"/>
            <a:ext cx="2137096" cy="719985"/>
          </a:xfrm>
          <a:prstGeom prst="round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Uncertainty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Propagation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7088" y="1484784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000" dirty="0">
              <a:latin typeface="+mn-lt"/>
            </a:endParaRPr>
          </a:p>
        </p:txBody>
      </p:sp>
      <p:sp>
        <p:nvSpPr>
          <p:cNvPr id="13" name="Striped Right Arrow 12"/>
          <p:cNvSpPr/>
          <p:nvPr/>
        </p:nvSpPr>
        <p:spPr bwMode="auto">
          <a:xfrm>
            <a:off x="5868144" y="1907852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27088" y="2844796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approximate the input/output of the forward model</a:t>
            </a:r>
            <a:r>
              <a:rPr lang="en-US" sz="2000" i="1" dirty="0" smtClean="0">
                <a:latin typeface="+mn-lt"/>
                <a:ea typeface="ヒラギノ角ゴ Pro W3"/>
                <a:cs typeface="ヒラギノ角ゴ Pro W3"/>
              </a:rPr>
              <a:t>?</a:t>
            </a:r>
            <a:endParaRPr lang="en-US" sz="20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9576" y="4090418"/>
            <a:ext cx="80105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make the inference (quantification</a:t>
            </a:r>
            <a:r>
              <a:rPr lang="en-US" sz="2000" i="1" dirty="0" smtClean="0">
                <a:latin typeface="+mn-lt"/>
                <a:ea typeface="ヒラギノ角ゴ Pro W3"/>
                <a:cs typeface="ヒラギノ角ゴ Pro W3"/>
              </a:rPr>
              <a:t>)?</a:t>
            </a:r>
            <a:endParaRPr lang="en-US" sz="2000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27088" y="5386562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Is the quantified uncertainty useful?</a:t>
            </a:r>
            <a:endParaRPr lang="en-US" sz="2000" dirty="0">
              <a:latin typeface="+mn-lt"/>
            </a:endParaRPr>
          </a:p>
        </p:txBody>
      </p:sp>
      <p:sp>
        <p:nvSpPr>
          <p:cNvPr id="19" name="Striped Right Arrow 18"/>
          <p:cNvSpPr/>
          <p:nvPr/>
        </p:nvSpPr>
        <p:spPr bwMode="auto">
          <a:xfrm>
            <a:off x="5508104" y="4500981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0" name="Striped Right Arrow 19"/>
          <p:cNvSpPr/>
          <p:nvPr/>
        </p:nvSpPr>
        <p:spPr bwMode="auto">
          <a:xfrm>
            <a:off x="5508104" y="5820289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17151" y="1908692"/>
            <a:ext cx="2074681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27 initial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70204" y="1884894"/>
            <a:ext cx="1476614" cy="79334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12 influential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217151" y="3326111"/>
                <a:ext cx="2290953" cy="764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minutes/run)</a:t>
                </a: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ea typeface="ヒラギノ角ゴ Pro W3"/>
                    <a:cs typeface="ヒラギノ角ゴ Pro W3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MBytes/run</a:t>
                </a:r>
                <a:r>
                  <a:rPr lang="en-US" sz="2000" dirty="0">
                    <a:solidFill>
                      <a:schemeClr val="tx1"/>
                    </a:solidFill>
                    <a:ea typeface="ヒラギノ角ゴ Pro W3"/>
                    <a:cs typeface="ヒラギノ角ゴ Pro W3"/>
                  </a:rPr>
                  <a:t>)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151" y="3326111"/>
                <a:ext cx="2290953" cy="764308"/>
              </a:xfrm>
              <a:prstGeom prst="rect">
                <a:avLst/>
              </a:prstGeom>
              <a:blipFill rotWithShape="1">
                <a:blip r:embed="rId3"/>
                <a:stretch>
                  <a:fillRect l="-6383" t="-8800" r="-4255" b="-5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 bwMode="auto">
          <a:xfrm>
            <a:off x="809575" y="4208557"/>
            <a:ext cx="8010575" cy="2389093"/>
          </a:xfrm>
          <a:prstGeom prst="rect">
            <a:avLst/>
          </a:prstGeom>
          <a:solidFill>
            <a:schemeClr val="bg1">
              <a:alpha val="9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6227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E:\OneDrive\projects\mucm\posterio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1" r="8843" b="1320"/>
          <a:stretch/>
        </p:blipFill>
        <p:spPr bwMode="auto">
          <a:xfrm>
            <a:off x="6429948" y="4009263"/>
            <a:ext cx="2534540" cy="253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E:\OneDrive\projects\mucm\dat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9" r="7645" b="2452"/>
          <a:stretch/>
        </p:blipFill>
        <p:spPr bwMode="auto">
          <a:xfrm>
            <a:off x="3588343" y="4009263"/>
            <a:ext cx="2567833" cy="247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OneDrive\projects\mucm\prior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6" r="9603" b="2476"/>
          <a:stretch/>
        </p:blipFill>
        <p:spPr bwMode="auto">
          <a:xfrm>
            <a:off x="690140" y="4067913"/>
            <a:ext cx="2513404" cy="23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779912" y="2537444"/>
                <a:ext cx="5309016" cy="972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1000" spc="30" smtClean="0">
                          <a:latin typeface="Cambria Math"/>
                          <a:cs typeface="Franklin Gothic Book"/>
                        </a:rPr>
                        <m:t>𝑘</m:t>
                      </m:r>
                      <m:d>
                        <m:dPr>
                          <m:ctrlPr>
                            <a:rPr lang="en-US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US" b="0" i="1" kern="1000" spc="30" smtClean="0">
                                  <a:latin typeface="Cambria Math"/>
                                </a:rPr>
                              </m:ctrlPr>
                            </m:barPr>
                            <m:e>
                              <m:r>
                                <a:rPr lang="en-US" b="0" i="1" kern="1000" spc="30" smtClean="0">
                                  <a:latin typeface="Cambria Math"/>
                                </a:rPr>
                                <m:t>𝜃</m:t>
                              </m:r>
                            </m:e>
                          </m:bar>
                          <m:r>
                            <a:rPr lang="en-US" b="0" i="1" kern="1000" spc="30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kern="1000" spc="30" smtClean="0">
                                  <a:latin typeface="Cambria Math"/>
                                </a:rPr>
                              </m:ctrlPr>
                            </m:sSupPr>
                            <m:e>
                              <m:bar>
                                <m:barPr>
                                  <m:ctrlPr>
                                    <a:rPr lang="en-US" b="0" i="1" kern="1000" spc="30" smtClean="0">
                                      <a:latin typeface="Cambria Math"/>
                                    </a:rPr>
                                  </m:ctrlPr>
                                </m:barPr>
                                <m:e>
                                  <m:r>
                                    <a:rPr lang="en-US" b="0" i="1" kern="1000" spc="30" smtClean="0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bar>
                            </m:e>
                            <m:sup>
                              <m:r>
                                <a:rPr lang="en-US" b="0" i="1" kern="1000" spc="30" smtClean="0"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kern="1000" spc="30" smtClean="0">
                          <a:latin typeface="Cambria Math"/>
                          <a:ea typeface="Cambria Math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n-US" b="0" i="0" kern="1000" spc="30" smtClean="0">
                          <a:latin typeface="Cambria Math"/>
                          <a:cs typeface="Franklin Gothic Book"/>
                        </a:rPr>
                        <m:t>Cov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r>
                            <a:rPr lang="en-US" b="0" i="1" kern="1000" spc="30" smtClean="0">
                              <a:latin typeface="Cambria Math"/>
                              <a:cs typeface="Franklin Gothic Book"/>
                            </a:rPr>
                            <m:t>𝑦</m:t>
                          </m:r>
                          <m:r>
                            <a:rPr lang="en-US" b="0" i="1" kern="1000" spc="30" smtClean="0">
                              <a:latin typeface="Cambria Math"/>
                              <a:cs typeface="Franklin Gothic Book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kern="1000" spc="30" smtClean="0">
                                  <a:latin typeface="Cambria Math"/>
                                  <a:cs typeface="Franklin Gothic Book"/>
                                </a:rPr>
                              </m:ctrlPr>
                            </m:sSupPr>
                            <m:e>
                              <m:r>
                                <a:rPr lang="en-US" b="0" i="1" kern="1000" spc="30" smtClean="0">
                                  <a:latin typeface="Cambria Math"/>
                                  <a:cs typeface="Franklin Gothic Book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kern="1000" spc="30" smtClean="0">
                                  <a:latin typeface="Cambria Math"/>
                                  <a:cs typeface="Franklin Gothic Book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kern="1000" spc="30" smtClean="0">
                          <a:latin typeface="Cambria Math"/>
                          <a:cs typeface="Franklin Gothic Book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kern="1000" spc="30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kern="1000" spc="30" smtClean="0">
                              <a:latin typeface="Cambria Math"/>
                            </a:rPr>
                            <m:t>𝑘</m:t>
                          </m:r>
                          <m:r>
                            <a:rPr lang="en-US" b="0" i="1" kern="1000" spc="30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kern="1000" spc="30" smtClean="0">
                              <a:latin typeface="Cambria Math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kern="1000" spc="30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kern="1000" spc="30" smtClean="0">
                                  <a:latin typeface="Cambria Math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kern="1000" spc="3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kern="1000" spc="30" smtClean="0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kern="1000" spc="30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kern="1000" spc="30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b="0" i="1" kern="1000" spc="30" smtClean="0">
                                                  <a:latin typeface="Cambria Math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  <m:t>|</m:t>
                                                  </m:r>
                                                  <m: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b="0" i="1" kern="1000" spc="30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0" i="1" kern="1000" spc="30" smtClean="0">
                                                          <a:latin typeface="Cambria Math"/>
                                                        </a:rPr>
                                                        <m:t>𝑘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  <m:r>
                                                <a:rPr lang="en-US" b="0" i="1" kern="1000" spc="30" smtClean="0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  <m:t>∗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b="0" i="1" kern="1000" spc="30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0" i="1" kern="1000" spc="30" smtClean="0">
                                                          <a:latin typeface="Cambria Math"/>
                                                        </a:rPr>
                                                        <m:t>𝑘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  <m:r>
                                                <a:rPr lang="en-US" b="0" i="1" kern="1000" spc="30" smtClean="0">
                                                  <a:latin typeface="Cambria Math"/>
                                                </a:rPr>
                                                <m:t>|</m:t>
                                              </m:r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  <m:t>𝜂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b="0" i="1" kern="1000" spc="30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0" i="1" kern="1000" spc="30" smtClean="0">
                                                          <a:latin typeface="Cambria Math"/>
                                                        </a:rPr>
                                                        <m:t>𝑘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b="0" i="1" kern="1000" spc="30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kern="1000" spc="30" smtClean="0">
                                              <a:latin typeface="Cambria Math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en-US" b="0" i="1" kern="1000" spc="30" smtClean="0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kern="1000" spc="30" smtClean="0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  <m:r>
                                            <a:rPr lang="en-US" b="0" i="1" kern="1000" spc="30" smtClean="0"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kern="1000" spc="30" dirty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2537444"/>
                <a:ext cx="5309016" cy="97281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27088" y="1674018"/>
                <a:ext cx="4176712" cy="6121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kern="1000" spc="30" smtClean="0">
                          <a:latin typeface="Cambria Math"/>
                          <a:cs typeface="Franklin Gothic Book"/>
                        </a:rPr>
                        <m:t>f</m:t>
                      </m:r>
                      <m:d>
                        <m:dPr>
                          <m:ctrlP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r>
                            <a:rPr lang="en-US" sz="2400" b="0" i="1" kern="1000" spc="30" smtClean="0">
                              <a:latin typeface="Cambria Math" panose="02040503050406030204" pitchFamily="18" charset="0"/>
                              <a:cs typeface="Franklin Gothic Book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2400" b="0" i="1" kern="1000" spc="30" smtClean="0">
                                  <a:latin typeface="Cambria Math"/>
                                  <a:cs typeface="Franklin Gothic Book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en-US" sz="2400" i="1" kern="1000" spc="30">
                                      <a:latin typeface="Cambria Math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 kern="1000" spc="30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bar>
                            </m:e>
                          </m:d>
                        </m:e>
                      </m:d>
                      <m:r>
                        <a:rPr lang="en-US" sz="2400" b="0" i="0" kern="1000" spc="30" smtClean="0">
                          <a:latin typeface="Cambria Math" panose="02040503050406030204" pitchFamily="18" charset="0"/>
                          <a:cs typeface="Franklin Gothic Book"/>
                        </a:rPr>
                        <m:t>~</m:t>
                      </m:r>
                      <m:r>
                        <a:rPr lang="en-US" sz="2400" b="0" i="1" kern="1000" spc="30" smtClean="0">
                          <a:latin typeface="Cambria Math"/>
                          <a:cs typeface="Franklin Gothic Book"/>
                        </a:rPr>
                        <m:t>𝐺𝑃</m:t>
                      </m:r>
                      <m:d>
                        <m:dPr>
                          <m:ctrlP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  <m:t>𝑚</m:t>
                          </m:r>
                          <m: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  <m:t>(</m:t>
                          </m:r>
                          <m:bar>
                            <m:barPr>
                              <m:ctrlPr>
                                <a:rPr lang="en-US" sz="2400" i="1" kern="1000" spc="30">
                                  <a:latin typeface="Cambria Math"/>
                                </a:rPr>
                              </m:ctrlPr>
                            </m:barPr>
                            <m:e>
                              <m:r>
                                <a:rPr lang="en-US" sz="2400" i="1" kern="1000" spc="30">
                                  <a:latin typeface="Cambria Math"/>
                                </a:rPr>
                                <m:t>𝜃</m:t>
                              </m:r>
                            </m:e>
                          </m:bar>
                          <m:r>
                            <a:rPr lang="en-US" sz="2400" b="0" i="1" kern="1000" spc="30" smtClean="0">
                              <a:latin typeface="Cambria Math"/>
                            </a:rPr>
                            <m:t>)</m:t>
                          </m:r>
                          <m: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kern="1000" spc="30" smtClean="0">
                                  <a:latin typeface="Cambria Math"/>
                                  <a:cs typeface="Franklin Gothic Book"/>
                                </a:rPr>
                              </m:ctrlPr>
                            </m:sSupPr>
                            <m:e>
                              <m:r>
                                <a:rPr lang="en-US" sz="2400" b="0" i="1" kern="1000" spc="30" smtClean="0">
                                  <a:latin typeface="Cambria Math"/>
                                  <a:cs typeface="Franklin Gothic Book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kern="1000" spc="30" smtClean="0">
                                  <a:latin typeface="Cambria Math"/>
                                  <a:cs typeface="Franklin Gothic Book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  <m:t>𝑘</m:t>
                          </m:r>
                          <m:d>
                            <m:dPr>
                              <m:ctrlPr>
                                <a:rPr lang="en-US" sz="2400" b="0" i="1" kern="1000" spc="30" smtClean="0">
                                  <a:latin typeface="Cambria Math"/>
                                  <a:cs typeface="Franklin Gothic Book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en-US" sz="2400" i="1" kern="1000" spc="30">
                                      <a:latin typeface="Cambria Math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 kern="1000" spc="30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bar>
                              <m:r>
                                <a:rPr lang="en-US" sz="2400" b="0" i="1" kern="1000" spc="30" smtClean="0">
                                  <a:latin typeface="Cambria Math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0" i="1" kern="1000" spc="30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US" sz="2400" i="1" kern="1000" spc="30">
                                          <a:latin typeface="Cambria Math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sz="2400" i="1" kern="1000" spc="30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US" sz="2400" b="0" i="1" kern="1000" spc="30" smtClean="0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400" b="0" i="1" kern="1000" spc="30" dirty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1674018"/>
                <a:ext cx="4176712" cy="612107"/>
              </a:xfrm>
              <a:prstGeom prst="rect">
                <a:avLst/>
              </a:prstGeom>
              <a:blipFill rotWithShape="1">
                <a:blip r:embed="rId6"/>
                <a:stretch>
                  <a:fillRect r="-3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719137" y="2512719"/>
                <a:ext cx="1336827" cy="10888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+mn-lt"/>
                  </a:rPr>
                  <a:t>Probability Distribution over function (of</a:t>
                </a:r>
                <a14:m>
                  <m:oMath xmlns:m="http://schemas.openxmlformats.org/officeDocument/2006/math">
                    <m:r>
                      <a:rPr lang="en-US" b="0" i="0" kern="1000" spc="30" smtClean="0">
                        <a:latin typeface="Cambria Math"/>
                      </a:rPr>
                      <m:t> </m:t>
                    </m:r>
                    <m:bar>
                      <m:barPr>
                        <m:ctrlPr>
                          <a:rPr lang="en-US" i="1" kern="1000" spc="30">
                            <a:latin typeface="Cambria Math"/>
                          </a:rPr>
                        </m:ctrlPr>
                      </m:barPr>
                      <m:e>
                        <m:r>
                          <a:rPr lang="en-US" i="1" kern="1000" spc="30">
                            <a:latin typeface="Cambria Math"/>
                          </a:rPr>
                          <m:t>𝜃</m:t>
                        </m:r>
                      </m:e>
                    </m:bar>
                  </m:oMath>
                </a14:m>
                <a:r>
                  <a:rPr lang="en-US" dirty="0">
                    <a:latin typeface="+mn-lt"/>
                  </a:rPr>
                  <a:t>) values</a:t>
                </a:r>
                <a:endParaRPr lang="en-US" b="1" dirty="0">
                  <a:latin typeface="+mn-lt"/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37" y="2512719"/>
                <a:ext cx="1336827" cy="1088824"/>
              </a:xfrm>
              <a:prstGeom prst="rect">
                <a:avLst/>
              </a:prstGeom>
              <a:blipFill rotWithShape="1">
                <a:blip r:embed="rId7"/>
                <a:stretch>
                  <a:fillRect l="-2740" t="-1676" r="-2283" b="-5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 bwMode="auto">
          <a:xfrm>
            <a:off x="3995936" y="2222425"/>
            <a:ext cx="0" cy="63881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2928011" y="2238924"/>
            <a:ext cx="0" cy="30444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/>
          <p:cNvSpPr/>
          <p:nvPr/>
        </p:nvSpPr>
        <p:spPr>
          <a:xfrm>
            <a:off x="2383070" y="2512719"/>
            <a:ext cx="15408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Mean </a:t>
            </a:r>
            <a:r>
              <a:rPr lang="en-US" b="1" dirty="0">
                <a:latin typeface="+mn-lt"/>
              </a:rPr>
              <a:t>function</a:t>
            </a:r>
            <a:r>
              <a:rPr lang="en-US" dirty="0">
                <a:latin typeface="+mn-lt"/>
              </a:rPr>
              <a:t>,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the usual: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zero, constant, linear, etc.</a:t>
            </a:r>
            <a:endParaRPr lang="en-US" b="1" dirty="0">
              <a:latin typeface="+mn-lt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3741617" y="1638104"/>
            <a:ext cx="0" cy="22387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/>
        </p:nvSpPr>
        <p:spPr>
          <a:xfrm>
            <a:off x="3237561" y="1324859"/>
            <a:ext cx="16944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Common variance</a:t>
            </a:r>
            <a:endParaRPr lang="en-US" b="1" dirty="0"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24189" y="2277414"/>
            <a:ext cx="1151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correlation </a:t>
            </a:r>
            <a:br>
              <a:rPr lang="en-US" dirty="0">
                <a:latin typeface="+mn-lt"/>
              </a:rPr>
            </a:br>
            <a:r>
              <a:rPr lang="en-US" b="1" dirty="0">
                <a:latin typeface="+mn-lt"/>
              </a:rPr>
              <a:t>function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888428" y="2238924"/>
            <a:ext cx="0" cy="30444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7668344" y="3294237"/>
            <a:ext cx="0" cy="2957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H="1" flipV="1">
            <a:off x="6516216" y="2572840"/>
            <a:ext cx="2448272" cy="131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8604448" y="2861244"/>
            <a:ext cx="0" cy="64901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6237941" y="3426020"/>
            <a:ext cx="0" cy="1947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ectangle 20"/>
          <p:cNvSpPr/>
          <p:nvPr/>
        </p:nvSpPr>
        <p:spPr>
          <a:xfrm>
            <a:off x="6444208" y="2235603"/>
            <a:ext cx="27887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power-exponential correlation</a:t>
            </a:r>
            <a:endParaRPr lang="en-US" b="1" i="1" dirty="0">
              <a:latin typeface="+mn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137285" y="3523074"/>
            <a:ext cx="12061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+mn-lt"/>
              </a:rPr>
              <a:t>correlation </a:t>
            </a:r>
            <a:br>
              <a:rPr lang="en-US" sz="1500" dirty="0">
                <a:latin typeface="+mn-lt"/>
              </a:rPr>
            </a:br>
            <a:r>
              <a:rPr lang="en-US" sz="1500" dirty="0">
                <a:latin typeface="+mn-lt"/>
              </a:rPr>
              <a:t>length</a:t>
            </a:r>
            <a:endParaRPr lang="en-US" sz="1500" b="1" i="1" dirty="0">
              <a:latin typeface="+mn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181782" y="3510261"/>
            <a:ext cx="10436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+mn-lt"/>
              </a:rPr>
              <a:t>power</a:t>
            </a:r>
            <a:r>
              <a:rPr lang="en-US" sz="1500" b="1" i="1" dirty="0">
                <a:latin typeface="+mn-lt"/>
              </a:rPr>
              <a:t/>
            </a:r>
            <a:br>
              <a:rPr lang="en-US" sz="1500" b="1" i="1" dirty="0">
                <a:latin typeface="+mn-lt"/>
              </a:rPr>
            </a:br>
            <a:r>
              <a:rPr lang="en-US" sz="1500" dirty="0">
                <a:latin typeface="+mn-lt"/>
              </a:rPr>
              <a:t>parameter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409093" y="3515290"/>
            <a:ext cx="16831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+mn-lt"/>
              </a:rPr>
              <a:t>multi-parameters</a:t>
            </a:r>
            <a:br>
              <a:rPr lang="en-US" sz="1500" dirty="0">
                <a:latin typeface="+mn-lt"/>
              </a:rPr>
            </a:br>
            <a:r>
              <a:rPr lang="en-US" sz="1500" dirty="0">
                <a:latin typeface="+mn-lt"/>
              </a:rPr>
              <a:t>construction</a:t>
            </a:r>
            <a:endParaRPr lang="en-US" sz="1500" b="1" i="1" dirty="0">
              <a:latin typeface="+mn-lt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2345849" y="1638104"/>
            <a:ext cx="0" cy="19755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>
          <a:xfrm>
            <a:off x="1547664" y="1335464"/>
            <a:ext cx="15963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Gaussian Process</a:t>
            </a:r>
            <a:endParaRPr lang="en-US" b="1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5276331" y="1376287"/>
                <a:ext cx="3832744" cy="7475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Gaussian process is </a:t>
                </a:r>
                <a:r>
                  <a:rPr lang="en-US" sz="2000" b="1" dirty="0">
                    <a:latin typeface="+mn-lt"/>
                  </a:rPr>
                  <a:t>Gaussian with infinite variates</a:t>
                </a:r>
                <a:r>
                  <a:rPr lang="en-US" sz="2000" dirty="0">
                    <a:latin typeface="+mn-lt"/>
                  </a:rPr>
                  <a:t>:</a:t>
                </a:r>
                <a14:m>
                  <m:oMath xmlns:m="http://schemas.openxmlformats.org/officeDocument/2006/math">
                    <m:r>
                      <a:rPr lang="en-US" sz="2000" b="0" i="1" kern="1000" spc="30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000" b="0" i="1" kern="1000" spc="30" smtClean="0">
                            <a:latin typeface="Cambria Math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US" sz="2000" i="1" kern="1000" spc="30">
                                <a:latin typeface="Cambria Math"/>
                              </a:rPr>
                            </m:ctrlPr>
                          </m:barPr>
                          <m:e>
                            <m:r>
                              <a:rPr lang="en-US" sz="2000" i="1" kern="1000" spc="30">
                                <a:latin typeface="Cambria Math"/>
                              </a:rPr>
                              <m:t>𝜃</m:t>
                            </m:r>
                          </m:e>
                        </m:bar>
                      </m:e>
                    </m:d>
                    <m:r>
                      <a:rPr lang="en-US" sz="2000" i="1" kern="1000" spc="30">
                        <a:latin typeface="Cambria Math"/>
                      </a:rPr>
                      <m:t>∈</m:t>
                    </m:r>
                    <m:r>
                      <a:rPr lang="en-US" sz="2000" kern="1000" spc="30">
                        <a:latin typeface="Cambria Math"/>
                      </a:rPr>
                      <m:t>ℝ</m:t>
                    </m:r>
                    <m:r>
                      <a:rPr lang="en-US" sz="2000" b="0" i="0" kern="1000" spc="30" smtClean="0">
                        <a:latin typeface="Cambria Math" panose="02040503050406030204" pitchFamily="18" charset="0"/>
                      </a:rPr>
                      <m:t>;</m:t>
                    </m:r>
                    <m:bar>
                      <m:barPr>
                        <m:ctrlPr>
                          <a:rPr lang="en-US" sz="2000" i="1" kern="1000" spc="30">
                            <a:latin typeface="Cambria Math"/>
                          </a:rPr>
                        </m:ctrlPr>
                      </m:barPr>
                      <m:e>
                        <m:r>
                          <a:rPr lang="en-US" sz="2000" i="1" kern="1000" spc="30">
                            <a:latin typeface="Cambria Math"/>
                          </a:rPr>
                          <m:t>𝜃</m:t>
                        </m:r>
                      </m:e>
                    </m:bar>
                    <m:r>
                      <a:rPr lang="en-US" sz="2000" b="0" i="1" kern="1000" spc="3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1000" spc="3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kern="1000" spc="3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0" kern="1000" spc="3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endParaRPr lang="en-US" sz="2000" b="1" dirty="0">
                  <a:latin typeface="+mn-lt"/>
                </a:endParaRPr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331" y="1376287"/>
                <a:ext cx="3832744" cy="747512"/>
              </a:xfrm>
              <a:prstGeom prst="rect">
                <a:avLst/>
              </a:prstGeom>
              <a:blipFill rotWithShape="1">
                <a:blip r:embed="rId8"/>
                <a:stretch>
                  <a:fillRect l="-1752" t="-4098" b="-1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2524200" y="5652087"/>
            <a:ext cx="576064" cy="323165"/>
          </a:xfrm>
          <a:prstGeom prst="rect">
            <a:avLst/>
          </a:prstGeom>
          <a:solidFill>
            <a:srgbClr val="B9B9B9"/>
          </a:solidFill>
        </p:spPr>
        <p:txBody>
          <a:bodyPr wrap="square">
            <a:spAutoFit/>
          </a:bodyPr>
          <a:lstStyle/>
          <a:p>
            <a:r>
              <a:rPr lang="en-US" sz="1500" b="1" dirty="0">
                <a:latin typeface="+mn-lt"/>
              </a:rPr>
              <a:t>Prior</a:t>
            </a:r>
            <a:endParaRPr lang="en-US" sz="1500" b="1" i="1" dirty="0">
              <a:latin typeface="+mn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508104" y="5652089"/>
            <a:ext cx="576064" cy="323165"/>
          </a:xfrm>
          <a:prstGeom prst="rect">
            <a:avLst/>
          </a:prstGeom>
          <a:solidFill>
            <a:srgbClr val="B9B9B9"/>
          </a:solidFill>
        </p:spPr>
        <p:txBody>
          <a:bodyPr wrap="square">
            <a:spAutoFit/>
          </a:bodyPr>
          <a:lstStyle/>
          <a:p>
            <a:r>
              <a:rPr lang="en-US" sz="1500" b="1" dirty="0">
                <a:latin typeface="+mn-lt"/>
              </a:rPr>
              <a:t>Data</a:t>
            </a:r>
            <a:endParaRPr lang="en-US" sz="1500" b="1" i="1" dirty="0">
              <a:latin typeface="+mn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017609" y="5652089"/>
            <a:ext cx="963107" cy="323165"/>
          </a:xfrm>
          <a:prstGeom prst="rect">
            <a:avLst/>
          </a:prstGeom>
          <a:solidFill>
            <a:srgbClr val="B9B9B9"/>
          </a:solidFill>
        </p:spPr>
        <p:txBody>
          <a:bodyPr wrap="square">
            <a:spAutoFit/>
          </a:bodyPr>
          <a:lstStyle/>
          <a:p>
            <a:r>
              <a:rPr lang="en-US" sz="1500" b="1" dirty="0">
                <a:latin typeface="+mn-lt"/>
              </a:rPr>
              <a:t>Posterior</a:t>
            </a:r>
            <a:endParaRPr lang="en-US" sz="1500" b="1" i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804247" y="4067913"/>
                <a:ext cx="1440161" cy="573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500" b="1" dirty="0">
                    <a:latin typeface="+mn-lt"/>
                  </a:rPr>
                  <a:t>Learn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500" b="1" i="1" smtClean="0">
                            <a:latin typeface="Cambria Math"/>
                          </a:rPr>
                          <m:t>𝜼</m:t>
                        </m:r>
                      </m:e>
                      <m:sup>
                        <m:r>
                          <a:rPr lang="en-US" sz="1500" b="1" i="1" smtClean="0">
                            <a:latin typeface="Cambria Math"/>
                          </a:rPr>
                          <m:t>(</m:t>
                        </m:r>
                        <m:r>
                          <a:rPr lang="en-US" sz="1500" b="1" i="1" smtClean="0">
                            <a:latin typeface="Cambria Math"/>
                          </a:rPr>
                          <m:t>𝒌</m:t>
                        </m:r>
                        <m:r>
                          <a:rPr lang="en-US" sz="1500" b="1" i="1" smtClean="0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sz="1500" b="1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1500" b="1" dirty="0">
                    <a:latin typeface="+mn-lt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500" b="1" i="1" smtClean="0">
                            <a:latin typeface="Cambria Math"/>
                          </a:rPr>
                          <m:t>𝜶</m:t>
                        </m:r>
                      </m:e>
                      <m:sup>
                        <m:d>
                          <m:dPr>
                            <m:ctrlPr>
                              <a:rPr lang="en-US" sz="15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5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endParaRPr lang="en-US" sz="15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7" y="4067913"/>
                <a:ext cx="1440161" cy="573747"/>
              </a:xfrm>
              <a:prstGeom prst="rect">
                <a:avLst/>
              </a:prstGeom>
              <a:blipFill rotWithShape="1">
                <a:blip r:embed="rId9"/>
                <a:stretch>
                  <a:fillRect l="-1271"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>
          <a:xfrm>
            <a:off x="719137" y="3717032"/>
            <a:ext cx="39046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Used in </a:t>
            </a:r>
            <a:r>
              <a:rPr lang="en-US" sz="1800" b="1" dirty="0">
                <a:latin typeface="+mn-lt"/>
              </a:rPr>
              <a:t>Bayesian Non-linear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9934532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633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W:\project\stars\workspace\RND\SB-RND-ACT-006-13\WD41\projects\temp\wd41-all\wd41-defense\figures\figures\lblocaSimulation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557868"/>
            <a:ext cx="3672979" cy="482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:\project\stars\workspace\RND\SB-RND-ACT-006-13\WD41\projects\temp\wd41-all\wd41-defense\figures\figures\heatedChanne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89" y="1879934"/>
            <a:ext cx="3346687" cy="471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77202" y="291600"/>
            <a:ext cx="6815277" cy="1049837"/>
          </a:xfrm>
        </p:spPr>
        <p:txBody>
          <a:bodyPr anchor="ctr"/>
          <a:lstStyle/>
          <a:p>
            <a:r>
              <a:rPr lang="en-US" dirty="0" smtClean="0"/>
              <a:t>Safety </a:t>
            </a:r>
            <a:r>
              <a:rPr lang="en-US" dirty="0"/>
              <a:t>Analysis of </a:t>
            </a:r>
            <a:r>
              <a:rPr lang="en-US" dirty="0" smtClean="0"/>
              <a:t>LWR under LBLOCA:</a:t>
            </a:r>
            <a:br>
              <a:rPr lang="en-US" dirty="0" smtClean="0"/>
            </a:br>
            <a:r>
              <a:rPr lang="en-US" dirty="0" smtClean="0"/>
              <a:t>Show max. clad temperature &lt; safety limit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255" y="3456758"/>
            <a:ext cx="961033" cy="38339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Cold Leg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89117" y="2780928"/>
            <a:ext cx="914400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Hot Leg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256" y="4674539"/>
            <a:ext cx="1285371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Gas Phase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256" y="5661348"/>
            <a:ext cx="1285371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Liquid Phase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55" y="2729675"/>
            <a:ext cx="1643426" cy="5553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Double-ended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Guillotine Break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8782" y="3347051"/>
            <a:ext cx="1297053" cy="6453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Emergency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Core Cooling</a:t>
            </a:r>
            <a:endParaRPr lang="en-US" sz="24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26820" y="3950287"/>
            <a:ext cx="1595239" cy="5801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Two-phase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hydraulics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68848" y="6030453"/>
            <a:ext cx="1694702" cy="70194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Heat conduction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through solids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3939" y="4170433"/>
            <a:ext cx="1358881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Reactor Core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3645" y="1557868"/>
            <a:ext cx="1896291" cy="7225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Reactor Pressure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Vessel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29527" y="1557039"/>
            <a:ext cx="2040075" cy="4318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ECC Mass Injection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29528" y="3744791"/>
            <a:ext cx="2040075" cy="47629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Clad Temperature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61464" y="6309320"/>
            <a:ext cx="3501239" cy="2708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Time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33472" y="3933056"/>
            <a:ext cx="1396056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Safety Limit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84045" y="1813331"/>
            <a:ext cx="1368152" cy="3237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Accumulator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92770" y="2991446"/>
            <a:ext cx="2369934" cy="32954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Low Pressure Injection</a:t>
            </a:r>
          </a:p>
        </p:txBody>
      </p:sp>
    </p:spTree>
    <p:extLst>
      <p:ext uri="{BB962C8B-B14F-4D97-AF65-F5344CB8AC3E}">
        <p14:creationId xmlns:p14="http://schemas.microsoft.com/office/powerpoint/2010/main" val="35245449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W:\project\stars\workspace\RND\SB-RND-ACT-006-13\WD41\projects\temp\wd41-all\figures\defense\figures\metamodel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6565"/>
          <a:stretch/>
        </p:blipFill>
        <p:spPr bwMode="auto">
          <a:xfrm>
            <a:off x="827088" y="1365996"/>
            <a:ext cx="8105775" cy="528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8889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:\project\stars\workspace\RND\SB-RND-ACT-006-13\WD41\projects\temp\wd41-all\wd41-defense\figures\chapter4\figures\plotPCGPConstructionT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789261"/>
            <a:ext cx="7772400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57831" y="6140450"/>
            <a:ext cx="6696744" cy="36046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Covariance Kernel Functions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training sample size is the main factor for the </a:t>
            </a:r>
            <a:r>
              <a:rPr lang="en-US" dirty="0" err="1" smtClean="0"/>
              <a:t>metamodel</a:t>
            </a:r>
            <a:r>
              <a:rPr lang="en-US" dirty="0" smtClean="0"/>
              <a:t> performance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7243912" y="3632448"/>
            <a:ext cx="31683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Design of Experiment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5656" y="1412776"/>
            <a:ext cx="6696744" cy="36046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Training Sample Size</a:t>
            </a:r>
          </a:p>
        </p:txBody>
      </p:sp>
      <p:cxnSp>
        <p:nvCxnSpPr>
          <p:cNvPr id="4" name="Straight Connector 3"/>
          <p:cNvCxnSpPr>
            <a:stCxn id="8" idx="3"/>
          </p:cNvCxnSpPr>
          <p:nvPr/>
        </p:nvCxnSpPr>
        <p:spPr bwMode="auto">
          <a:xfrm>
            <a:off x="8828088" y="5445224"/>
            <a:ext cx="0" cy="57616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68686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6947322" y="1412776"/>
            <a:ext cx="1872828" cy="36046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Major impact</a:t>
            </a:r>
          </a:p>
        </p:txBody>
      </p:sp>
      <p:cxnSp>
        <p:nvCxnSpPr>
          <p:cNvPr id="15" name="Straight Connector 14"/>
          <p:cNvCxnSpPr>
            <a:stCxn id="14" idx="1"/>
          </p:cNvCxnSpPr>
          <p:nvPr/>
        </p:nvCxnSpPr>
        <p:spPr bwMode="auto">
          <a:xfrm flipH="1">
            <a:off x="6372200" y="1593007"/>
            <a:ext cx="57512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68686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434931" y="6140450"/>
            <a:ext cx="1688797" cy="36046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Minor impact</a:t>
            </a:r>
          </a:p>
        </p:txBody>
      </p:sp>
      <p:cxnSp>
        <p:nvCxnSpPr>
          <p:cNvPr id="18" name="Straight Connector 17"/>
          <p:cNvCxnSpPr>
            <a:stCxn id="7" idx="3"/>
          </p:cNvCxnSpPr>
          <p:nvPr/>
        </p:nvCxnSpPr>
        <p:spPr bwMode="auto">
          <a:xfrm>
            <a:off x="2123728" y="6320681"/>
            <a:ext cx="64807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68686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7001310" y="6140450"/>
            <a:ext cx="2088803" cy="36046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Negligible impact</a:t>
            </a:r>
          </a:p>
        </p:txBody>
      </p:sp>
    </p:spTree>
    <p:extLst>
      <p:ext uri="{BB962C8B-B14F-4D97-AF65-F5344CB8AC3E}">
        <p14:creationId xmlns:p14="http://schemas.microsoft.com/office/powerpoint/2010/main" val="7048486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Statistical Framework</a:t>
            </a:r>
            <a:endParaRPr lang="en-US" sz="2800" dirty="0"/>
          </a:p>
        </p:txBody>
      </p:sp>
      <p:sp>
        <p:nvSpPr>
          <p:cNvPr id="5" name="Rectangle: Rounded Corners 9"/>
          <p:cNvSpPr/>
          <p:nvPr/>
        </p:nvSpPr>
        <p:spPr bwMode="auto">
          <a:xfrm>
            <a:off x="827584" y="1910474"/>
            <a:ext cx="2160811" cy="76776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827584" y="3276939"/>
            <a:ext cx="2160811" cy="720080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827585" y="4500981"/>
            <a:ext cx="2154286" cy="72007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Rectangle: Rounded Corners 9"/>
          <p:cNvSpPr/>
          <p:nvPr/>
        </p:nvSpPr>
        <p:spPr bwMode="auto">
          <a:xfrm>
            <a:off x="827584" y="5797219"/>
            <a:ext cx="2137096" cy="719985"/>
          </a:xfrm>
          <a:prstGeom prst="round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Uncertainty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Propagation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7088" y="1484784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000" dirty="0">
              <a:latin typeface="+mn-lt"/>
            </a:endParaRPr>
          </a:p>
        </p:txBody>
      </p:sp>
      <p:sp>
        <p:nvSpPr>
          <p:cNvPr id="13" name="Striped Right Arrow 12"/>
          <p:cNvSpPr/>
          <p:nvPr/>
        </p:nvSpPr>
        <p:spPr bwMode="auto">
          <a:xfrm>
            <a:off x="5868144" y="1907852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Striped Right Arrow 13"/>
          <p:cNvSpPr/>
          <p:nvPr/>
        </p:nvSpPr>
        <p:spPr bwMode="auto">
          <a:xfrm>
            <a:off x="5868144" y="331294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27088" y="2844796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approximate the input/output of the forward model</a:t>
            </a:r>
            <a:r>
              <a:rPr lang="en-US" sz="2000" i="1" dirty="0" smtClean="0">
                <a:latin typeface="+mn-lt"/>
                <a:ea typeface="ヒラギノ角ゴ Pro W3"/>
                <a:cs typeface="ヒラギノ角ゴ Pro W3"/>
              </a:rPr>
              <a:t>?</a:t>
            </a:r>
            <a:endParaRPr lang="en-US" sz="20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9576" y="4090418"/>
            <a:ext cx="80105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make the inference (quantification</a:t>
            </a:r>
            <a:r>
              <a:rPr lang="en-US" sz="2000" i="1" dirty="0" smtClean="0">
                <a:latin typeface="+mn-lt"/>
                <a:ea typeface="ヒラギノ角ゴ Pro W3"/>
                <a:cs typeface="ヒラギノ角ゴ Pro W3"/>
              </a:rPr>
              <a:t>)?</a:t>
            </a:r>
            <a:endParaRPr lang="en-US" sz="2000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27088" y="5386562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Is the quantified uncertainty useful?</a:t>
            </a:r>
            <a:endParaRPr lang="en-US" sz="2000" dirty="0">
              <a:latin typeface="+mn-lt"/>
            </a:endParaRPr>
          </a:p>
        </p:txBody>
      </p:sp>
      <p:sp>
        <p:nvSpPr>
          <p:cNvPr id="20" name="Striped Right Arrow 19"/>
          <p:cNvSpPr/>
          <p:nvPr/>
        </p:nvSpPr>
        <p:spPr bwMode="auto">
          <a:xfrm>
            <a:off x="5508104" y="5820289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17151" y="1908692"/>
            <a:ext cx="2074681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27 initial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70204" y="1884894"/>
            <a:ext cx="1476614" cy="79334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12 influential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217151" y="3326110"/>
                <a:ext cx="2290953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minutes/run)</a:t>
                </a: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ea typeface="ヒラギノ角ゴ Pro W3"/>
                    <a:cs typeface="ヒラギノ角ゴ Pro W3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MBytes/run</a:t>
                </a:r>
                <a:r>
                  <a:rPr lang="en-US" sz="2000" dirty="0">
                    <a:solidFill>
                      <a:schemeClr val="tx1"/>
                    </a:solidFill>
                    <a:ea typeface="ヒラギノ角ゴ Pro W3"/>
                    <a:cs typeface="ヒラギノ角ゴ Pro W3"/>
                  </a:rPr>
                  <a:t>)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151" y="3326110"/>
                <a:ext cx="2290953" cy="882447"/>
              </a:xfrm>
              <a:prstGeom prst="rect">
                <a:avLst/>
              </a:prstGeom>
              <a:blipFill rotWithShape="1">
                <a:blip r:embed="rId3"/>
                <a:stretch>
                  <a:fillRect l="-6383" t="-7639" r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 bwMode="auto">
          <a:xfrm>
            <a:off x="809575" y="5386562"/>
            <a:ext cx="8010575" cy="1211088"/>
          </a:xfrm>
          <a:prstGeom prst="rect">
            <a:avLst/>
          </a:prstGeom>
          <a:solidFill>
            <a:srgbClr val="E5E5E5">
              <a:alpha val="9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2364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Statistical Framework</a:t>
            </a:r>
            <a:endParaRPr lang="en-US" sz="2800" dirty="0"/>
          </a:p>
        </p:txBody>
      </p:sp>
      <p:sp>
        <p:nvSpPr>
          <p:cNvPr id="5" name="Rectangle: Rounded Corners 9"/>
          <p:cNvSpPr/>
          <p:nvPr/>
        </p:nvSpPr>
        <p:spPr bwMode="auto">
          <a:xfrm>
            <a:off x="827584" y="1910474"/>
            <a:ext cx="2160811" cy="76776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827584" y="3276939"/>
            <a:ext cx="2160811" cy="720080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827585" y="4581129"/>
            <a:ext cx="2154286" cy="72007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Rectangle: Rounded Corners 9"/>
          <p:cNvSpPr/>
          <p:nvPr/>
        </p:nvSpPr>
        <p:spPr bwMode="auto">
          <a:xfrm>
            <a:off x="827584" y="5797219"/>
            <a:ext cx="2137096" cy="719985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Uncertainty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Propagation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7088" y="1484784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000" dirty="0">
              <a:latin typeface="+mn-lt"/>
            </a:endParaRPr>
          </a:p>
        </p:txBody>
      </p:sp>
      <p:sp>
        <p:nvSpPr>
          <p:cNvPr id="13" name="Striped Right Arrow 12"/>
          <p:cNvSpPr/>
          <p:nvPr/>
        </p:nvSpPr>
        <p:spPr bwMode="auto">
          <a:xfrm>
            <a:off x="5868144" y="1907852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Striped Right Arrow 13"/>
          <p:cNvSpPr/>
          <p:nvPr/>
        </p:nvSpPr>
        <p:spPr bwMode="auto">
          <a:xfrm>
            <a:off x="5868144" y="331294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27088" y="2844796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approximate the input/output of the forward model</a:t>
            </a:r>
            <a:r>
              <a:rPr lang="en-US" sz="2000" i="1" dirty="0" smtClean="0">
                <a:latin typeface="+mn-lt"/>
                <a:ea typeface="ヒラギノ角ゴ Pro W3"/>
                <a:cs typeface="ヒラギノ角ゴ Pro W3"/>
              </a:rPr>
              <a:t>?</a:t>
            </a:r>
            <a:endParaRPr lang="en-US" sz="20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9576" y="4170566"/>
            <a:ext cx="80105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make the inference (quantification</a:t>
            </a:r>
            <a:r>
              <a:rPr lang="en-US" sz="2000" i="1" dirty="0" smtClean="0">
                <a:latin typeface="+mn-lt"/>
                <a:ea typeface="ヒラギノ角ゴ Pro W3"/>
                <a:cs typeface="ヒラギノ角ゴ Pro W3"/>
              </a:rPr>
              <a:t>)?</a:t>
            </a:r>
            <a:endParaRPr lang="en-US" sz="2000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27088" y="5386562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Is the quantified uncertainty useful?</a:t>
            </a:r>
            <a:endParaRPr lang="en-US" sz="2000" dirty="0">
              <a:latin typeface="+mn-lt"/>
            </a:endParaRPr>
          </a:p>
        </p:txBody>
      </p:sp>
      <p:sp>
        <p:nvSpPr>
          <p:cNvPr id="19" name="Striped Right Arrow 18"/>
          <p:cNvSpPr/>
          <p:nvPr/>
        </p:nvSpPr>
        <p:spPr bwMode="auto">
          <a:xfrm>
            <a:off x="5868144" y="4570676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17151" y="1908692"/>
            <a:ext cx="2074681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27 initial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70204" y="1884894"/>
            <a:ext cx="1476614" cy="79334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12 influential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217151" y="3326110"/>
                <a:ext cx="2290953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minutes/run)</a:t>
                </a: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ea typeface="ヒラギノ角ゴ Pro W3"/>
                    <a:cs typeface="ヒラギノ角ゴ Pro W3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MBytes/run</a:t>
                </a:r>
                <a:r>
                  <a:rPr lang="en-US" sz="2000" dirty="0">
                    <a:solidFill>
                      <a:schemeClr val="tx1"/>
                    </a:solidFill>
                    <a:ea typeface="ヒラギノ角ゴ Pro W3"/>
                    <a:cs typeface="ヒラギノ角ゴ Pro W3"/>
                  </a:rPr>
                  <a:t>)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151" y="3326110"/>
                <a:ext cx="2290953" cy="882447"/>
              </a:xfrm>
              <a:prstGeom prst="rect">
                <a:avLst/>
              </a:prstGeom>
              <a:blipFill rotWithShape="1">
                <a:blip r:embed="rId3"/>
                <a:stretch>
                  <a:fillRect l="-6383" t="-7639" r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8626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Conclusion</a:t>
            </a:r>
            <a:endParaRPr lang="en-US" sz="2800" dirty="0"/>
          </a:p>
        </p:txBody>
      </p:sp>
      <p:sp>
        <p:nvSpPr>
          <p:cNvPr id="5" name="Rectangle: Rounded Corners 9"/>
          <p:cNvSpPr/>
          <p:nvPr/>
        </p:nvSpPr>
        <p:spPr bwMode="auto">
          <a:xfrm>
            <a:off x="827584" y="1910474"/>
            <a:ext cx="2160811" cy="76776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827584" y="3276939"/>
            <a:ext cx="2160811" cy="720080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827585" y="4581129"/>
            <a:ext cx="2154286" cy="72007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Rectangle: Rounded Corners 9"/>
          <p:cNvSpPr/>
          <p:nvPr/>
        </p:nvSpPr>
        <p:spPr bwMode="auto">
          <a:xfrm>
            <a:off x="827584" y="5797219"/>
            <a:ext cx="2137096" cy="719985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Uncertainty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Propagation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7088" y="1484784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000" dirty="0">
              <a:latin typeface="+mn-lt"/>
            </a:endParaRPr>
          </a:p>
        </p:txBody>
      </p:sp>
      <p:sp>
        <p:nvSpPr>
          <p:cNvPr id="13" name="Striped Right Arrow 12"/>
          <p:cNvSpPr/>
          <p:nvPr/>
        </p:nvSpPr>
        <p:spPr bwMode="auto">
          <a:xfrm>
            <a:off x="5868144" y="1907852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Striped Right Arrow 13"/>
          <p:cNvSpPr/>
          <p:nvPr/>
        </p:nvSpPr>
        <p:spPr bwMode="auto">
          <a:xfrm>
            <a:off x="5868144" y="331294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27088" y="2844796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approximate the input/output of the forward model</a:t>
            </a:r>
            <a:r>
              <a:rPr lang="en-US" sz="2000" i="1" dirty="0" smtClean="0">
                <a:latin typeface="+mn-lt"/>
                <a:ea typeface="ヒラギノ角ゴ Pro W3"/>
                <a:cs typeface="ヒラギノ角ゴ Pro W3"/>
              </a:rPr>
              <a:t>?</a:t>
            </a:r>
            <a:endParaRPr lang="en-US" sz="20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9576" y="4170566"/>
            <a:ext cx="80105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make the inference (quantification</a:t>
            </a:r>
            <a:r>
              <a:rPr lang="en-US" sz="2000" i="1" dirty="0" smtClean="0">
                <a:latin typeface="+mn-lt"/>
                <a:ea typeface="ヒラギノ角ゴ Pro W3"/>
                <a:cs typeface="ヒラギノ角ゴ Pro W3"/>
              </a:rPr>
              <a:t>)?</a:t>
            </a:r>
            <a:endParaRPr lang="en-US" sz="2000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27088" y="5386562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Is the quantified uncertainty useful?</a:t>
            </a:r>
            <a:endParaRPr lang="en-US" sz="2000" dirty="0">
              <a:latin typeface="+mn-lt"/>
            </a:endParaRPr>
          </a:p>
        </p:txBody>
      </p:sp>
      <p:sp>
        <p:nvSpPr>
          <p:cNvPr id="19" name="Striped Right Arrow 18"/>
          <p:cNvSpPr/>
          <p:nvPr/>
        </p:nvSpPr>
        <p:spPr bwMode="auto">
          <a:xfrm>
            <a:off x="5868144" y="4570676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17151" y="1908692"/>
            <a:ext cx="2074681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27 initial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70204" y="1884894"/>
            <a:ext cx="1476614" cy="79334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12 influential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217151" y="3326110"/>
                <a:ext cx="2290953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minutes/run)</a:t>
                </a: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ea typeface="ヒラギノ角ゴ Pro W3"/>
                    <a:cs typeface="ヒラギノ角ゴ Pro W3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MBytes/run</a:t>
                </a:r>
                <a:r>
                  <a:rPr lang="en-US" sz="2000" dirty="0">
                    <a:solidFill>
                      <a:schemeClr val="tx1"/>
                    </a:solidFill>
                    <a:ea typeface="ヒラギノ角ゴ Pro W3"/>
                    <a:cs typeface="ヒラギノ角ゴ Pro W3"/>
                  </a:rPr>
                  <a:t>)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151" y="3326110"/>
                <a:ext cx="2290953" cy="882447"/>
              </a:xfrm>
              <a:prstGeom prst="rect">
                <a:avLst/>
              </a:prstGeom>
              <a:blipFill rotWithShape="1">
                <a:blip r:embed="rId3"/>
                <a:stretch>
                  <a:fillRect l="-6383" t="-7639" r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0722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Statistical Framework</a:t>
            </a:r>
            <a:endParaRPr lang="en-US" sz="2800" dirty="0"/>
          </a:p>
        </p:txBody>
      </p:sp>
      <p:sp>
        <p:nvSpPr>
          <p:cNvPr id="5" name="Rectangle: Rounded Corners 9"/>
          <p:cNvSpPr/>
          <p:nvPr/>
        </p:nvSpPr>
        <p:spPr bwMode="auto">
          <a:xfrm>
            <a:off x="827584" y="1910474"/>
            <a:ext cx="2160811" cy="76776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827584" y="3276939"/>
            <a:ext cx="2160811" cy="720080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827585" y="4581129"/>
            <a:ext cx="2154286" cy="72007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Rectangle: Rounded Corners 9"/>
          <p:cNvSpPr/>
          <p:nvPr/>
        </p:nvSpPr>
        <p:spPr bwMode="auto">
          <a:xfrm>
            <a:off x="827584" y="5797219"/>
            <a:ext cx="2137096" cy="719985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Uncertainty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Propagation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7088" y="1484784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000" dirty="0">
              <a:latin typeface="+mn-lt"/>
            </a:endParaRPr>
          </a:p>
        </p:txBody>
      </p:sp>
      <p:sp>
        <p:nvSpPr>
          <p:cNvPr id="13" name="Striped Right Arrow 12"/>
          <p:cNvSpPr/>
          <p:nvPr/>
        </p:nvSpPr>
        <p:spPr bwMode="auto">
          <a:xfrm>
            <a:off x="5868144" y="1907852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Striped Right Arrow 13"/>
          <p:cNvSpPr/>
          <p:nvPr/>
        </p:nvSpPr>
        <p:spPr bwMode="auto">
          <a:xfrm>
            <a:off x="5868144" y="331294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27088" y="2844796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approximate the input/output of the forward model</a:t>
            </a:r>
            <a:r>
              <a:rPr lang="en-US" sz="2000" i="1" dirty="0" smtClean="0">
                <a:latin typeface="+mn-lt"/>
                <a:ea typeface="ヒラギノ角ゴ Pro W3"/>
                <a:cs typeface="ヒラギノ角ゴ Pro W3"/>
              </a:rPr>
              <a:t>?</a:t>
            </a:r>
            <a:endParaRPr lang="en-US" sz="20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9576" y="4170566"/>
            <a:ext cx="80105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make the inference (quantification</a:t>
            </a:r>
            <a:r>
              <a:rPr lang="en-US" sz="2000" i="1" dirty="0" smtClean="0">
                <a:latin typeface="+mn-lt"/>
                <a:ea typeface="ヒラギノ角ゴ Pro W3"/>
                <a:cs typeface="ヒラギノ角ゴ Pro W3"/>
              </a:rPr>
              <a:t>)?</a:t>
            </a:r>
            <a:endParaRPr lang="en-US" sz="2000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27088" y="5386562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Is the quantified uncertainty useful?</a:t>
            </a:r>
            <a:endParaRPr lang="en-US" sz="2000" dirty="0">
              <a:latin typeface="+mn-lt"/>
            </a:endParaRPr>
          </a:p>
        </p:txBody>
      </p:sp>
      <p:sp>
        <p:nvSpPr>
          <p:cNvPr id="19" name="Striped Right Arrow 18"/>
          <p:cNvSpPr/>
          <p:nvPr/>
        </p:nvSpPr>
        <p:spPr bwMode="auto">
          <a:xfrm>
            <a:off x="5868144" y="4570676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17151" y="1908692"/>
            <a:ext cx="2074681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27 initial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70204" y="1884894"/>
            <a:ext cx="1476614" cy="79334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12 influential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217151" y="3326110"/>
                <a:ext cx="2290953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minutes/run)</a:t>
                </a: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ea typeface="ヒラギノ角ゴ Pro W3"/>
                    <a:cs typeface="ヒラギノ角ゴ Pro W3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MBytes/run</a:t>
                </a:r>
                <a:r>
                  <a:rPr lang="en-US" sz="2000" dirty="0">
                    <a:solidFill>
                      <a:schemeClr val="tx1"/>
                    </a:solidFill>
                    <a:ea typeface="ヒラギノ角ゴ Pro W3"/>
                    <a:cs typeface="ヒラギノ角ゴ Pro W3"/>
                  </a:rPr>
                  <a:t>)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151" y="3326110"/>
                <a:ext cx="2290953" cy="882447"/>
              </a:xfrm>
              <a:prstGeom prst="rect">
                <a:avLst/>
              </a:prstGeom>
              <a:blipFill rotWithShape="1">
                <a:blip r:embed="rId3"/>
                <a:stretch>
                  <a:fillRect l="-6383" t="-7639" r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0722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Wir schaffen Wissen – heute für morgen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827088" y="1019811"/>
            <a:ext cx="2952824" cy="5577839"/>
          </a:xfrm>
        </p:spPr>
        <p:txBody>
          <a:bodyPr/>
          <a:lstStyle/>
          <a:p>
            <a:pPr marL="0" indent="0">
              <a:buNone/>
            </a:pPr>
            <a:r>
              <a:rPr lang="de-CH" b="1" dirty="0" err="1" smtClean="0"/>
              <a:t>Thank</a:t>
            </a:r>
            <a:r>
              <a:rPr lang="de-CH" b="1" dirty="0" smtClean="0"/>
              <a:t> </a:t>
            </a:r>
            <a:r>
              <a:rPr lang="de-CH" b="1" dirty="0" err="1" smtClean="0"/>
              <a:t>you</a:t>
            </a:r>
            <a:r>
              <a:rPr lang="de-CH" b="1" dirty="0" smtClean="0"/>
              <a:t> </a:t>
            </a:r>
            <a:r>
              <a:rPr lang="de-CH" b="1" dirty="0" err="1" smtClean="0"/>
              <a:t>for</a:t>
            </a:r>
            <a:r>
              <a:rPr lang="de-CH" b="1" dirty="0" smtClean="0"/>
              <a:t> </a:t>
            </a:r>
            <a:r>
              <a:rPr lang="de-CH" b="1" dirty="0" err="1" smtClean="0"/>
              <a:t>your</a:t>
            </a:r>
            <a:r>
              <a:rPr lang="de-CH" b="1" dirty="0" smtClean="0"/>
              <a:t> </a:t>
            </a:r>
            <a:r>
              <a:rPr lang="de-CH" b="1" dirty="0" err="1" smtClean="0"/>
              <a:t>attention</a:t>
            </a:r>
            <a:r>
              <a:rPr lang="de-CH" b="1" dirty="0" smtClean="0"/>
              <a:t>.</a:t>
            </a:r>
          </a:p>
          <a:p>
            <a:pPr marL="0" indent="0">
              <a:buNone/>
            </a:pPr>
            <a:r>
              <a:rPr lang="de-CH" b="1" dirty="0" err="1" smtClean="0"/>
              <a:t>My</a:t>
            </a:r>
            <a:r>
              <a:rPr lang="de-CH" b="1" dirty="0" smtClean="0"/>
              <a:t> </a:t>
            </a:r>
            <a:r>
              <a:rPr lang="de-CH" b="1" dirty="0" err="1"/>
              <a:t>s</a:t>
            </a:r>
            <a:r>
              <a:rPr lang="de-CH" b="1" dirty="0" err="1" smtClean="0"/>
              <a:t>incere</a:t>
            </a:r>
            <a:r>
              <a:rPr lang="de-CH" b="1" dirty="0" smtClean="0"/>
              <a:t> </a:t>
            </a:r>
            <a:r>
              <a:rPr lang="de-CH" b="1" dirty="0" err="1"/>
              <a:t>g</a:t>
            </a:r>
            <a:r>
              <a:rPr lang="de-CH" b="1" dirty="0" err="1" smtClean="0"/>
              <a:t>ratitude</a:t>
            </a:r>
            <a:r>
              <a:rPr lang="de-CH" b="1" dirty="0" smtClean="0"/>
              <a:t> </a:t>
            </a:r>
            <a:r>
              <a:rPr lang="de-CH" b="1" dirty="0" err="1" smtClean="0"/>
              <a:t>to</a:t>
            </a:r>
            <a:r>
              <a:rPr lang="de-CH" b="1" dirty="0" smtClean="0"/>
              <a:t>: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Prof. A. Pautz</a:t>
            </a:r>
          </a:p>
          <a:p>
            <a:r>
              <a:rPr lang="de-CH" dirty="0" smtClean="0"/>
              <a:t>Mr. O. Zerkak</a:t>
            </a:r>
          </a:p>
          <a:p>
            <a:r>
              <a:rPr lang="de-CH" dirty="0" smtClean="0"/>
              <a:t>Dr. G. Perret</a:t>
            </a:r>
          </a:p>
          <a:p>
            <a:r>
              <a:rPr lang="de-CH" dirty="0" smtClean="0"/>
              <a:t>Mr. </a:t>
            </a:r>
            <a:r>
              <a:rPr lang="de-CH" dirty="0" err="1" smtClean="0"/>
              <a:t>Ph</a:t>
            </a:r>
            <a:r>
              <a:rPr lang="de-CH" dirty="0" smtClean="0"/>
              <a:t>. Jacquemoud</a:t>
            </a:r>
          </a:p>
          <a:p>
            <a:r>
              <a:rPr lang="de-CH" dirty="0" smtClean="0"/>
              <a:t>Dr. M. Hursin</a:t>
            </a:r>
          </a:p>
          <a:p>
            <a:r>
              <a:rPr lang="de-CH" dirty="0" smtClean="0"/>
              <a:t>Dr. D. Rochman</a:t>
            </a:r>
          </a:p>
          <a:p>
            <a:r>
              <a:rPr lang="de-CH" dirty="0" smtClean="0"/>
              <a:t>Mr. H. Ferroukhi</a:t>
            </a:r>
          </a:p>
          <a:p>
            <a:r>
              <a:rPr lang="de-CH" dirty="0" smtClean="0"/>
              <a:t>Other </a:t>
            </a:r>
            <a:r>
              <a:rPr lang="de-CH" dirty="0" err="1" smtClean="0"/>
              <a:t>members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STARS</a:t>
            </a:r>
          </a:p>
          <a:p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The </a:t>
            </a:r>
            <a:r>
              <a:rPr lang="de-CH" dirty="0" err="1" smtClean="0"/>
              <a:t>jury</a:t>
            </a:r>
            <a:r>
              <a:rPr lang="de-CH" dirty="0" smtClean="0"/>
              <a:t> </a:t>
            </a:r>
            <a:r>
              <a:rPr lang="de-CH" dirty="0" err="1" smtClean="0"/>
              <a:t>members</a:t>
            </a:r>
            <a:r>
              <a:rPr lang="de-CH" dirty="0" smtClean="0"/>
              <a:t>:</a:t>
            </a:r>
            <a:endParaRPr lang="de-CH" dirty="0"/>
          </a:p>
          <a:p>
            <a:r>
              <a:rPr lang="de-CH" dirty="0"/>
              <a:t>Dr. J. </a:t>
            </a:r>
            <a:r>
              <a:rPr lang="de-CH" dirty="0" err="1"/>
              <a:t>Baccou</a:t>
            </a:r>
            <a:endParaRPr lang="de-CH" dirty="0"/>
          </a:p>
          <a:p>
            <a:r>
              <a:rPr lang="de-CH" dirty="0" smtClean="0"/>
              <a:t>Prof</a:t>
            </a:r>
            <a:r>
              <a:rPr lang="de-CH" dirty="0" smtClean="0"/>
              <a:t>. R. </a:t>
            </a:r>
            <a:r>
              <a:rPr lang="de-CH" dirty="0" err="1" smtClean="0"/>
              <a:t>Houdr</a:t>
            </a:r>
            <a:r>
              <a:rPr lang="de-CH" dirty="0" err="1" smtClean="0">
                <a:cs typeface="Times New Roman"/>
              </a:rPr>
              <a:t>é</a:t>
            </a:r>
            <a:endParaRPr lang="de-CH" dirty="0" smtClean="0"/>
          </a:p>
          <a:p>
            <a:r>
              <a:rPr lang="de-CH" dirty="0" smtClean="0"/>
              <a:t>Prof</a:t>
            </a:r>
            <a:r>
              <a:rPr lang="de-CH" dirty="0" smtClean="0"/>
              <a:t>. B. </a:t>
            </a:r>
            <a:r>
              <a:rPr lang="de-CH" dirty="0" smtClean="0"/>
              <a:t>Sudret</a:t>
            </a:r>
          </a:p>
          <a:p>
            <a:r>
              <a:rPr lang="de-CH" dirty="0"/>
              <a:t>Dr. W. </a:t>
            </a:r>
            <a:r>
              <a:rPr lang="de-CH" dirty="0" smtClean="0"/>
              <a:t>Zwermann</a:t>
            </a:r>
            <a:endParaRPr lang="de-CH" dirty="0"/>
          </a:p>
          <a:p>
            <a:endParaRPr lang="de-CH" dirty="0" smtClean="0"/>
          </a:p>
        </p:txBody>
      </p:sp>
      <p:sp>
        <p:nvSpPr>
          <p:cNvPr id="2" name="Rectangle 1"/>
          <p:cNvSpPr/>
          <p:nvPr/>
        </p:nvSpPr>
        <p:spPr bwMode="auto">
          <a:xfrm>
            <a:off x="4859338" y="5517232"/>
            <a:ext cx="4291111" cy="1080418"/>
          </a:xfrm>
          <a:prstGeom prst="rect">
            <a:avLst/>
          </a:prstGeom>
          <a:solidFill>
            <a:srgbClr val="E5E5E5">
              <a:alpha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+mn-lt"/>
              </a:rPr>
              <a:t>Additional acknowledgments:</a:t>
            </a:r>
          </a:p>
          <a:p>
            <a:pPr marL="180975" indent="-95250">
              <a:buFont typeface="Arial" panose="020B0604020202020204" pitchFamily="34" charset="0"/>
              <a:buChar char="•"/>
            </a:pPr>
            <a:r>
              <a:rPr lang="de-CH" dirty="0">
                <a:latin typeface="+mn-lt"/>
              </a:rPr>
              <a:t>Swiss Federal </a:t>
            </a:r>
            <a:r>
              <a:rPr lang="de-CH" dirty="0" err="1">
                <a:latin typeface="+mn-lt"/>
              </a:rPr>
              <a:t>Nuclear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Safety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Inspectorat</a:t>
            </a:r>
            <a:r>
              <a:rPr lang="de-CH" dirty="0">
                <a:latin typeface="+mn-lt"/>
              </a:rPr>
              <a:t> (ENSI)</a:t>
            </a:r>
          </a:p>
          <a:p>
            <a:pPr marL="180975" indent="-95250">
              <a:buFont typeface="Arial" panose="020B0604020202020204" pitchFamily="34" charset="0"/>
              <a:buChar char="•"/>
            </a:pPr>
            <a:r>
              <a:rPr lang="de-CH" dirty="0">
                <a:latin typeface="+mn-lt"/>
              </a:rPr>
              <a:t>Swiss Federal Office </a:t>
            </a:r>
            <a:r>
              <a:rPr lang="de-CH" dirty="0" err="1">
                <a:latin typeface="+mn-lt"/>
              </a:rPr>
              <a:t>of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Energy</a:t>
            </a:r>
            <a:r>
              <a:rPr lang="de-CH" dirty="0">
                <a:latin typeface="+mn-lt"/>
              </a:rPr>
              <a:t> (BFM)</a:t>
            </a:r>
          </a:p>
        </p:txBody>
      </p:sp>
    </p:spTree>
    <p:extLst>
      <p:ext uri="{BB962C8B-B14F-4D97-AF65-F5344CB8AC3E}">
        <p14:creationId xmlns:p14="http://schemas.microsoft.com/office/powerpoint/2010/main" val="34970522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ETHZ-EPFL MSc in Nuclear Engineering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012160" y="908720"/>
            <a:ext cx="2700000" cy="5530645"/>
            <a:chOff x="6012160" y="908720"/>
            <a:chExt cx="2700000" cy="5530645"/>
          </a:xfrm>
        </p:grpSpPr>
        <p:pic>
          <p:nvPicPr>
            <p:cNvPr id="5" name="Picture 2" descr="U:\20160506_PSI_Luftbild_029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4639815"/>
              <a:ext cx="2700000" cy="1799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2662" y="2757677"/>
              <a:ext cx="2699331" cy="180045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3265" y="908720"/>
              <a:ext cx="2698126" cy="176727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827584" y="908720"/>
            <a:ext cx="5184576" cy="25202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>
                <a:latin typeface="+mn-lt"/>
                <a:cs typeface="Franklin Gothic Book"/>
              </a:rPr>
              <a:t>Swiss joint MSc program between </a:t>
            </a:r>
            <a:r>
              <a:rPr lang="en-US" sz="1800" kern="1000" spc="30" dirty="0">
                <a:latin typeface="+mn-lt"/>
                <a:cs typeface="Franklin Gothic Book"/>
                <a:hlinkClick r:id="rId6"/>
              </a:rPr>
              <a:t>ETHZ</a:t>
            </a:r>
            <a:r>
              <a:rPr lang="en-US" sz="1800" kern="1000" spc="30" dirty="0">
                <a:latin typeface="+mn-lt"/>
                <a:cs typeface="Franklin Gothic Book"/>
              </a:rPr>
              <a:t> and </a:t>
            </a:r>
            <a:r>
              <a:rPr lang="en-US" sz="1800" kern="1000" spc="30" dirty="0">
                <a:latin typeface="+mn-lt"/>
                <a:cs typeface="Franklin Gothic Book"/>
                <a:hlinkClick r:id="rId7"/>
              </a:rPr>
              <a:t>EPFL</a:t>
            </a:r>
            <a:endParaRPr lang="en-US" sz="1800" kern="1000" spc="30" dirty="0">
              <a:latin typeface="+mn-lt"/>
              <a:cs typeface="Franklin Gothic Book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>
                <a:latin typeface="+mn-lt"/>
                <a:cs typeface="Franklin Gothic Book"/>
              </a:rPr>
              <a:t>Established in 2008, more than 100 students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>
                <a:latin typeface="+mn-lt"/>
                <a:cs typeface="Franklin Gothic Book"/>
              </a:rPr>
              <a:t>Two-year program, 120 ECTS credits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>
                <a:latin typeface="+mn-lt"/>
                <a:cs typeface="Franklin Gothic Book"/>
              </a:rPr>
              <a:t>Students attend two top-ranked universities:</a:t>
            </a:r>
          </a:p>
          <a:p>
            <a:pPr marL="742950" lvl="1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>
                <a:latin typeface="+mn-lt"/>
                <a:cs typeface="Franklin Gothic Book"/>
              </a:rPr>
              <a:t>ETH Zurich #9</a:t>
            </a:r>
          </a:p>
          <a:p>
            <a:pPr marL="742950" lvl="1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>
                <a:latin typeface="+mn-lt"/>
                <a:cs typeface="Franklin Gothic Book"/>
              </a:rPr>
              <a:t>EPF Lausanne #14 (based on </a:t>
            </a:r>
            <a:r>
              <a:rPr lang="en-US" sz="1800" kern="1000" spc="30" dirty="0">
                <a:latin typeface="+mn-lt"/>
                <a:cs typeface="Franklin Gothic Book"/>
                <a:hlinkClick r:id="rId8"/>
              </a:rPr>
              <a:t>QS</a:t>
            </a:r>
            <a:r>
              <a:rPr lang="en-US" sz="1800" kern="1000" spc="30" dirty="0">
                <a:latin typeface="+mn-lt"/>
                <a:cs typeface="Franklin Gothic Book"/>
              </a:rPr>
              <a:t>)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>
                <a:latin typeface="+mn-lt"/>
                <a:cs typeface="Franklin Gothic Book"/>
              </a:rPr>
              <a:t>Scientific support and research at </a:t>
            </a:r>
            <a:br>
              <a:rPr lang="en-US" sz="1800" kern="1000" spc="30" dirty="0">
                <a:latin typeface="+mn-lt"/>
                <a:cs typeface="Franklin Gothic Book"/>
              </a:rPr>
            </a:br>
            <a:r>
              <a:rPr lang="en-US" sz="1800" kern="1000" spc="30" dirty="0">
                <a:latin typeface="+mn-lt"/>
                <a:cs typeface="Franklin Gothic Book"/>
              </a:rPr>
              <a:t>the </a:t>
            </a:r>
            <a:r>
              <a:rPr lang="en-US" sz="1800" kern="1000" spc="30" dirty="0">
                <a:latin typeface="+mn-lt"/>
                <a:cs typeface="Franklin Gothic Book"/>
                <a:hlinkClick r:id="rId9"/>
              </a:rPr>
              <a:t>Paul Scherrer Institute</a:t>
            </a:r>
            <a:endParaRPr lang="en-US" sz="1800" kern="1000" spc="30" dirty="0">
              <a:latin typeface="+mn-lt"/>
              <a:cs typeface="Franklin Gothic Book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>
                <a:latin typeface="+mn-lt"/>
                <a:cs typeface="Franklin Gothic Book"/>
              </a:rPr>
              <a:t>Grants and scholarships available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kern="1000" spc="30" dirty="0" err="1">
              <a:latin typeface="+mn-lt"/>
              <a:cs typeface="Franklin Gothic Book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32566" y="3655016"/>
            <a:ext cx="4347150" cy="2784349"/>
            <a:chOff x="539552" y="3429000"/>
            <a:chExt cx="4684424" cy="30003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9552" y="3429000"/>
              <a:ext cx="4684424" cy="3000373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683568" y="4929187"/>
              <a:ext cx="1008112" cy="483894"/>
              <a:chOff x="251520" y="3537620"/>
              <a:chExt cx="1008112" cy="483894"/>
            </a:xfrm>
          </p:grpSpPr>
          <p:sp>
            <p:nvSpPr>
              <p:cNvPr id="12" name="Rectangle 11"/>
              <p:cNvSpPr/>
              <p:nvPr/>
            </p:nvSpPr>
            <p:spPr bwMode="auto">
              <a:xfrm>
                <a:off x="251520" y="3537620"/>
                <a:ext cx="1008112" cy="483894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charset="0"/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1520" y="3537620"/>
                <a:ext cx="1008112" cy="483894"/>
              </a:xfrm>
              <a:prstGeom prst="rect">
                <a:avLst/>
              </a:prstGeom>
            </p:spPr>
          </p:pic>
        </p:grpSp>
        <p:pic>
          <p:nvPicPr>
            <p:cNvPr id="1026" name="Picture 2" descr="http://www.riskcenter.ethz.ch/research/future-resilient-systems-project---singapore/_jcr_content/rightpar_bottom/contextinfo/fullwidthimage/image.imageformat.lightbox.147791471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72" y="4438388"/>
              <a:ext cx="1008000" cy="402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555776" y="3850359"/>
              <a:ext cx="1008000" cy="424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06528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ETHZ-EPFL MSc in Nuclear Engineering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7754" y="981665"/>
            <a:ext cx="8688497" cy="5464593"/>
            <a:chOff x="96728" y="981663"/>
            <a:chExt cx="8688497" cy="5464593"/>
          </a:xfrm>
        </p:grpSpPr>
        <p:sp>
          <p:nvSpPr>
            <p:cNvPr id="5" name="Hexagon 4"/>
            <p:cNvSpPr>
              <a:spLocks noChangeAspect="1"/>
            </p:cNvSpPr>
            <p:nvPr/>
          </p:nvSpPr>
          <p:spPr bwMode="auto">
            <a:xfrm>
              <a:off x="3411046" y="981663"/>
              <a:ext cx="2100262" cy="1816710"/>
            </a:xfrm>
            <a:prstGeom prst="hexagon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 cap="flat" cmpd="sng" algn="ctr">
              <a:solidFill>
                <a:srgbClr val="B9B9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7" name="Hexagon 6"/>
            <p:cNvSpPr>
              <a:spLocks noChangeAspect="1"/>
            </p:cNvSpPr>
            <p:nvPr/>
          </p:nvSpPr>
          <p:spPr bwMode="auto">
            <a:xfrm>
              <a:off x="3394325" y="2798373"/>
              <a:ext cx="2116983" cy="1831173"/>
            </a:xfrm>
            <a:prstGeom prst="hexago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 cap="flat" cmpd="sng" algn="ctr">
              <a:solidFill>
                <a:srgbClr val="B9B9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8" name="Hexagon 7"/>
            <p:cNvSpPr>
              <a:spLocks noChangeAspect="1"/>
            </p:cNvSpPr>
            <p:nvPr/>
          </p:nvSpPr>
          <p:spPr bwMode="auto">
            <a:xfrm>
              <a:off x="6684963" y="4629546"/>
              <a:ext cx="2100262" cy="1816710"/>
            </a:xfrm>
            <a:prstGeom prst="hexagon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 cap="flat" cmpd="sng" algn="ctr">
              <a:solidFill>
                <a:srgbClr val="B9B9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9" name="Hexagon 8"/>
            <p:cNvSpPr>
              <a:spLocks noChangeAspect="1"/>
            </p:cNvSpPr>
            <p:nvPr/>
          </p:nvSpPr>
          <p:spPr bwMode="auto">
            <a:xfrm>
              <a:off x="1752293" y="3721191"/>
              <a:ext cx="2100262" cy="1816710"/>
            </a:xfrm>
            <a:prstGeom prst="hexagon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 cap="flat" cmpd="sng" algn="ctr">
              <a:solidFill>
                <a:srgbClr val="B9B9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0" name="Hexagon 9"/>
            <p:cNvSpPr>
              <a:spLocks noChangeAspect="1"/>
            </p:cNvSpPr>
            <p:nvPr/>
          </p:nvSpPr>
          <p:spPr bwMode="auto">
            <a:xfrm>
              <a:off x="96728" y="4629546"/>
              <a:ext cx="2100262" cy="1816710"/>
            </a:xfrm>
            <a:prstGeom prst="hexagon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 cap="flat" cmpd="sng" algn="ctr">
              <a:solidFill>
                <a:srgbClr val="B9B9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1" name="Hexagon 10"/>
            <p:cNvSpPr>
              <a:spLocks noChangeAspect="1"/>
            </p:cNvSpPr>
            <p:nvPr/>
          </p:nvSpPr>
          <p:spPr bwMode="auto">
            <a:xfrm>
              <a:off x="5066668" y="3721191"/>
              <a:ext cx="2100262" cy="1816710"/>
            </a:xfrm>
            <a:prstGeom prst="hexagon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 cap="flat" cmpd="sng" algn="ctr">
              <a:solidFill>
                <a:srgbClr val="B9B9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sp>
        <p:nvSpPr>
          <p:cNvPr id="12" name="Content Placeholder 1"/>
          <p:cNvSpPr>
            <a:spLocks noGrp="1"/>
          </p:cNvSpPr>
          <p:nvPr>
            <p:ph sz="quarter" idx="13"/>
          </p:nvPr>
        </p:nvSpPr>
        <p:spPr>
          <a:xfrm>
            <a:off x="805766" y="1000840"/>
            <a:ext cx="2736304" cy="2519611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u="sng" dirty="0"/>
              <a:t>Curriculum focuses on:</a:t>
            </a:r>
          </a:p>
          <a:p>
            <a:r>
              <a:rPr lang="en-US" dirty="0"/>
              <a:t>Neutronics</a:t>
            </a:r>
          </a:p>
          <a:p>
            <a:r>
              <a:rPr lang="en-US" dirty="0"/>
              <a:t>Thermohydraulics</a:t>
            </a:r>
          </a:p>
          <a:p>
            <a:r>
              <a:rPr lang="en-US" dirty="0"/>
              <a:t>Nuclear Material Science</a:t>
            </a:r>
          </a:p>
          <a:p>
            <a:r>
              <a:rPr lang="en-US" dirty="0"/>
              <a:t>Nuclear Safety</a:t>
            </a:r>
          </a:p>
          <a:p>
            <a:r>
              <a:rPr lang="en-US" dirty="0"/>
              <a:t>Waste Management</a:t>
            </a:r>
          </a:p>
          <a:p>
            <a:r>
              <a:rPr lang="en-US" dirty="0"/>
              <a:t>Radiation Protection</a:t>
            </a:r>
          </a:p>
          <a:p>
            <a:pPr marL="177800" lvl="1" indent="0">
              <a:buNone/>
            </a:pPr>
            <a:r>
              <a:rPr lang="en-US" dirty="0"/>
              <a:t>	…and more</a:t>
            </a:r>
          </a:p>
          <a:p>
            <a:pPr lvl="1"/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8"/>
          </p:nvPr>
        </p:nvSpPr>
        <p:spPr>
          <a:xfrm>
            <a:off x="5736258" y="1000841"/>
            <a:ext cx="3096215" cy="2019123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u="sng" dirty="0"/>
              <a:t>Unique world-class facilities:</a:t>
            </a:r>
          </a:p>
          <a:p>
            <a:r>
              <a:rPr lang="en-US" dirty="0"/>
              <a:t>CROCUS research reactor</a:t>
            </a:r>
          </a:p>
          <a:p>
            <a:r>
              <a:rPr lang="en-US" dirty="0"/>
              <a:t>Swiss Light Source synchrotron</a:t>
            </a:r>
          </a:p>
          <a:p>
            <a:r>
              <a:rPr lang="en-US" dirty="0"/>
              <a:t>Hot Lab facility</a:t>
            </a:r>
          </a:p>
          <a:p>
            <a:r>
              <a:rPr lang="en-US" dirty="0"/>
              <a:t>Proton therapy center</a:t>
            </a:r>
          </a:p>
          <a:p>
            <a:r>
              <a:rPr lang="en-US" dirty="0"/>
              <a:t>Numerous TH experimental facilities</a:t>
            </a:r>
          </a:p>
        </p:txBody>
      </p:sp>
      <p:sp>
        <p:nvSpPr>
          <p:cNvPr id="16" name="Content Placeholder 1"/>
          <p:cNvSpPr txBox="1">
            <a:spLocks/>
          </p:cNvSpPr>
          <p:nvPr/>
        </p:nvSpPr>
        <p:spPr>
          <a:xfrm>
            <a:off x="3617020" y="5373216"/>
            <a:ext cx="3781425" cy="13778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u="sng" dirty="0"/>
              <a:t>Curriculum includes:</a:t>
            </a:r>
          </a:p>
          <a:p>
            <a:r>
              <a:rPr lang="en-US" dirty="0"/>
              <a:t>Three-month industrial internship</a:t>
            </a:r>
          </a:p>
          <a:p>
            <a:r>
              <a:rPr lang="en-US" dirty="0"/>
              <a:t>Research project</a:t>
            </a:r>
          </a:p>
          <a:p>
            <a:r>
              <a:rPr lang="en-US" dirty="0"/>
              <a:t>Master thesis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517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944" y="5746656"/>
            <a:ext cx="968400" cy="9684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ETHZ-EPFL MSc in Nuclear Engineering 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992710" y="1052738"/>
            <a:ext cx="7467723" cy="4614999"/>
            <a:chOff x="838139" y="1124743"/>
            <a:chExt cx="7467723" cy="461499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4563" y="1124743"/>
              <a:ext cx="3651299" cy="1439999"/>
            </a:xfrm>
            <a:prstGeom prst="rect">
              <a:avLst/>
            </a:prstGeom>
            <a:ln w="38100">
              <a:solidFill>
                <a:srgbClr val="B9B9B9"/>
              </a:solidFill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4562" y="2712243"/>
              <a:ext cx="3651299" cy="1439998"/>
            </a:xfrm>
            <a:prstGeom prst="rect">
              <a:avLst/>
            </a:prstGeom>
            <a:ln w="38100">
              <a:solidFill>
                <a:srgbClr val="B9B9B9"/>
              </a:solidFill>
            </a:ln>
          </p:spPr>
        </p:pic>
        <p:grpSp>
          <p:nvGrpSpPr>
            <p:cNvPr id="29" name="Group 28"/>
            <p:cNvGrpSpPr/>
            <p:nvPr/>
          </p:nvGrpSpPr>
          <p:grpSpPr>
            <a:xfrm>
              <a:off x="838139" y="4299743"/>
              <a:ext cx="7467723" cy="1439999"/>
              <a:chOff x="1064716" y="1124743"/>
              <a:chExt cx="7467723" cy="1439999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4716" y="1124743"/>
                <a:ext cx="3651299" cy="1439999"/>
              </a:xfrm>
              <a:prstGeom prst="rect">
                <a:avLst/>
              </a:prstGeom>
              <a:ln w="38100">
                <a:solidFill>
                  <a:srgbClr val="B9B9B9"/>
                </a:solidFill>
              </a:ln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1140" y="1124743"/>
                <a:ext cx="3651299" cy="1439998"/>
              </a:xfrm>
              <a:prstGeom prst="rect">
                <a:avLst/>
              </a:prstGeom>
              <a:ln w="38100">
                <a:solidFill>
                  <a:srgbClr val="B9B9B9"/>
                </a:solidFill>
              </a:ln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2339752" y="5949280"/>
            <a:ext cx="4464496" cy="4320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>
                <a:latin typeface="+mn-lt"/>
                <a:cs typeface="Franklin Gothic Book"/>
              </a:rPr>
              <a:t>For more information visit </a:t>
            </a:r>
            <a:r>
              <a:rPr lang="en-US" sz="1800" b="1" kern="1000" spc="30" dirty="0">
                <a:latin typeface="+mn-lt"/>
                <a:cs typeface="Franklin Gothic Book"/>
                <a:hlinkClick r:id="rId8"/>
              </a:rPr>
              <a:t>master-nuclear.ch</a:t>
            </a:r>
            <a:endParaRPr lang="en-US" sz="1800" b="1" kern="1000" spc="30" dirty="0">
              <a:latin typeface="+mn-lt"/>
              <a:cs typeface="Franklin Gothic Boo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607" y="1052736"/>
            <a:ext cx="3650400" cy="3042000"/>
          </a:xfrm>
          <a:prstGeom prst="rect">
            <a:avLst/>
          </a:prstGeom>
          <a:ln w="38100">
            <a:solidFill>
              <a:srgbClr val="B9B9B9"/>
            </a:solidFill>
          </a:ln>
        </p:spPr>
      </p:pic>
    </p:spTree>
    <p:extLst>
      <p:ext uri="{BB962C8B-B14F-4D97-AF65-F5344CB8AC3E}">
        <p14:creationId xmlns:p14="http://schemas.microsoft.com/office/powerpoint/2010/main" val="42639600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Forward </a:t>
                </a:r>
                <a:r>
                  <a:rPr lang="en-US" dirty="0"/>
                  <a:t>Uncertainty </a:t>
                </a:r>
                <a:r>
                  <a:rPr lang="en-US" dirty="0" smtClean="0"/>
                  <a:t>Quantification:</a:t>
                </a:r>
                <a:br>
                  <a:rPr lang="en-US" dirty="0" smtClean="0"/>
                </a:br>
                <a:r>
                  <a:rPr lang="en-US" dirty="0" smtClean="0"/>
                  <a:t>Uncertain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dirty="0" smtClean="0"/>
                  <a:t> Uncertain Outputs</a:t>
                </a:r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l="-2862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W:\project\stars\workspace\RND\SB-RND-ACT-006-13\WD41\projects\temp\wd41-all\wd41-defense\figures\figures\forwardUQSimul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434" y="3688054"/>
            <a:ext cx="2246894" cy="169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9"/>
              <p:cNvSpPr/>
              <p:nvPr/>
            </p:nvSpPr>
            <p:spPr bwMode="auto">
              <a:xfrm>
                <a:off x="3491880" y="1887853"/>
                <a:ext cx="2673849" cy="851817"/>
              </a:xfrm>
              <a:prstGeom prst="roundRect">
                <a:avLst/>
              </a:prstGeom>
              <a:solidFill>
                <a:srgbClr val="E5E5E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Forward Model (Code)</a:t>
                </a:r>
                <a:b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:</m:t>
                      </m:r>
                      <m:bar>
                        <m:bar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barPr>
                        <m:e>
                          <m:r>
                            <a:rPr lang="en-US" sz="2000" b="1" i="1">
                              <a:latin typeface="Cambria Math"/>
                            </a:rPr>
                            <m:t>𝒙</m:t>
                          </m:r>
                        </m:e>
                      </m:bar>
                      <m:r>
                        <a:rPr lang="en-US" sz="2000" b="1" i="1">
                          <a:latin typeface="Cambria Math"/>
                        </a:rPr>
                        <m:t>↦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Rectangle: Rounded Corner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880" y="1887853"/>
                <a:ext cx="2673849" cy="851817"/>
              </a:xfrm>
              <a:prstGeom prst="roundRect">
                <a:avLst/>
              </a:prstGeom>
              <a:blipFill rotWithShape="1">
                <a:blip r:embed="rId5"/>
                <a:stretch>
                  <a:fillRect l="-457" r="-228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27088" y="3204532"/>
            <a:ext cx="2160736" cy="66383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Uncertain Inputs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(random variables)</a:t>
            </a:r>
          </a:p>
        </p:txBody>
      </p:sp>
      <p:pic>
        <p:nvPicPr>
          <p:cNvPr id="1030" name="Picture 6" descr="W:\project\stars\workspace\RND\SB-RND-ACT-006-13\WD41\projects\temp\wd41-all\wd41-defense\figures\figures\statisticalAnalysi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993" y="3712968"/>
            <a:ext cx="1684888" cy="157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W:\project\stars\workspace\RND\SB-RND-ACT-006-13\WD41\projects\temp\wd41-all\wd41-defense\figures\figures\uncertainInput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548729"/>
            <a:ext cx="1640599" cy="163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695433" y="5451449"/>
            <a:ext cx="2246895" cy="3395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Uncertain Outputs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44208" y="3039981"/>
            <a:ext cx="2664867" cy="5553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Statistical Analysis</a:t>
            </a:r>
            <a:br>
              <a:rPr lang="en-US" sz="1800" b="1" kern="1000" spc="30" dirty="0" smtClean="0">
                <a:latin typeface="+mn-lt"/>
                <a:cs typeface="Franklin Gothic Book"/>
              </a:rPr>
            </a:br>
            <a:r>
              <a:rPr lang="en-US" sz="1800" b="1" kern="1000" spc="30" dirty="0" smtClean="0">
                <a:latin typeface="+mn-lt"/>
                <a:cs typeface="Franklin Gothic Book"/>
              </a:rPr>
              <a:t>of ``Quantities of Interest’’</a:t>
            </a:r>
          </a:p>
        </p:txBody>
      </p:sp>
      <p:sp>
        <p:nvSpPr>
          <p:cNvPr id="6" name="Striped Right Arrow 5"/>
          <p:cNvSpPr/>
          <p:nvPr/>
        </p:nvSpPr>
        <p:spPr bwMode="auto">
          <a:xfrm>
            <a:off x="2699792" y="2040891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Striped Right Arrow 20"/>
          <p:cNvSpPr/>
          <p:nvPr/>
        </p:nvSpPr>
        <p:spPr bwMode="auto">
          <a:xfrm>
            <a:off x="6084168" y="4177461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Striped Right Arrow 21"/>
          <p:cNvSpPr/>
          <p:nvPr/>
        </p:nvSpPr>
        <p:spPr bwMode="auto">
          <a:xfrm rot="5400000">
            <a:off x="4600681" y="2920162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3" name="Striped Right Arrow 22"/>
          <p:cNvSpPr/>
          <p:nvPr/>
        </p:nvSpPr>
        <p:spPr bwMode="auto">
          <a:xfrm rot="5400000">
            <a:off x="7449405" y="5337212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63038" y="5930931"/>
            <a:ext cx="2348797" cy="4217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Decision Making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1135" y="4227415"/>
            <a:ext cx="2650745" cy="17648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Material properties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kern="1000" spc="30" dirty="0">
                <a:solidFill>
                  <a:srgbClr val="505050"/>
                </a:solidFill>
                <a:latin typeface="+mn-lt"/>
                <a:cs typeface="Franklin Gothic Book"/>
              </a:rPr>
              <a:t>Initial conditions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Boundary conditions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Physical </a:t>
            </a:r>
            <a:r>
              <a:rPr lang="en-US" sz="2000" kern="1000" spc="30" dirty="0">
                <a:solidFill>
                  <a:srgbClr val="505050"/>
                </a:solidFill>
                <a:latin typeface="+mn-lt"/>
                <a:cs typeface="Franklin Gothic Book"/>
              </a:rPr>
              <a:t>m</a:t>
            </a:r>
            <a: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odel</a:t>
            </a:r>
            <a:b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parameters</a:t>
            </a:r>
          </a:p>
        </p:txBody>
      </p:sp>
      <p:sp>
        <p:nvSpPr>
          <p:cNvPr id="33" name="TextBox 32"/>
          <p:cNvSpPr txBox="1"/>
          <p:nvPr/>
        </p:nvSpPr>
        <p:spPr>
          <a:xfrm rot="16200000">
            <a:off x="2651179" y="4384738"/>
            <a:ext cx="1713179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Clad Temperature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726985" y="3738271"/>
            <a:ext cx="1206983" cy="2520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Safety Limit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56177" y="6281654"/>
            <a:ext cx="2952898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solidFill>
                  <a:srgbClr val="505050"/>
                </a:solidFill>
                <a:cs typeface="Franklin Gothic Book"/>
              </a:rPr>
              <a:t>Safe/Fail, Accept/Reject, etc</a:t>
            </a:r>
            <a:r>
              <a:rPr lang="en-US" kern="1000" spc="30" dirty="0">
                <a:solidFill>
                  <a:srgbClr val="505050"/>
                </a:solidFill>
                <a:cs typeface="Franklin Gothic Book"/>
              </a:rPr>
              <a:t>.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369283" y="1341438"/>
            <a:ext cx="273630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Monte Carlo simulation</a:t>
            </a:r>
            <a:b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(multiple code runs)</a:t>
            </a:r>
            <a:endParaRPr lang="en-US" sz="2000" kern="1000" spc="30" dirty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29134" y="3742357"/>
            <a:ext cx="1032340" cy="2520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e.g., PCT</a:t>
            </a:r>
          </a:p>
        </p:txBody>
      </p:sp>
      <p:sp>
        <p:nvSpPr>
          <p:cNvPr id="47" name="Isosceles Triangle 46"/>
          <p:cNvSpPr/>
          <p:nvPr/>
        </p:nvSpPr>
        <p:spPr bwMode="auto">
          <a:xfrm>
            <a:off x="7289300" y="1998437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8" name="Isosceles Triangle 47"/>
          <p:cNvSpPr/>
          <p:nvPr/>
        </p:nvSpPr>
        <p:spPr bwMode="auto">
          <a:xfrm>
            <a:off x="6248099" y="2313761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49" name="Elbow Connector 48"/>
          <p:cNvCxnSpPr>
            <a:stCxn id="48" idx="5"/>
            <a:endCxn id="47" idx="3"/>
          </p:cNvCxnSpPr>
          <p:nvPr/>
        </p:nvCxnSpPr>
        <p:spPr bwMode="auto">
          <a:xfrm flipV="1">
            <a:off x="6341175" y="2105421"/>
            <a:ext cx="1010176" cy="261832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Isosceles Triangle 58"/>
          <p:cNvSpPr/>
          <p:nvPr/>
        </p:nvSpPr>
        <p:spPr bwMode="auto">
          <a:xfrm>
            <a:off x="702986" y="4805205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0" name="Isosceles Triangle 59"/>
          <p:cNvSpPr/>
          <p:nvPr/>
        </p:nvSpPr>
        <p:spPr bwMode="auto">
          <a:xfrm>
            <a:off x="687063" y="3317635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61" name="Elbow Connector 60"/>
          <p:cNvCxnSpPr>
            <a:stCxn id="60" idx="1"/>
            <a:endCxn id="59" idx="1"/>
          </p:cNvCxnSpPr>
          <p:nvPr/>
        </p:nvCxnSpPr>
        <p:spPr bwMode="auto">
          <a:xfrm rot="10800000" flipH="1" flipV="1">
            <a:off x="718087" y="3371127"/>
            <a:ext cx="15923" cy="1487570"/>
          </a:xfrm>
          <a:prstGeom prst="bentConnector3">
            <a:avLst>
              <a:gd name="adj1" fmla="val -1630503"/>
            </a:avLst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663682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W:\project\stars\workspace\RND\SB-RND-ACT-006-13\WD41\projects\temp\wd41-all\wd41-defense\figures\figures\postCHFRegi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499" y="1651879"/>
            <a:ext cx="3390004" cy="49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Model Parameters:</a:t>
            </a:r>
            <a:br>
              <a:rPr lang="en-US" dirty="0" smtClean="0"/>
            </a:br>
            <a:r>
              <a:rPr lang="en-US" dirty="0" smtClean="0"/>
              <a:t>post-Critical Heat Flux (CHF) Flow Regimes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20648" y="1697149"/>
            <a:ext cx="2087856" cy="6957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pre-CHF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(Steam </a:t>
            </a:r>
            <a:r>
              <a:rPr lang="en-US" sz="1800" kern="1000" spc="30" dirty="0">
                <a:solidFill>
                  <a:srgbClr val="505050"/>
                </a:solidFill>
                <a:latin typeface="+mn-lt"/>
                <a:cs typeface="Franklin Gothic Book"/>
              </a:rPr>
              <a:t>C</a:t>
            </a: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onvection)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21144" y="2320894"/>
            <a:ext cx="2087360" cy="129882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Dispersed Flow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Film Boiling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(DFFB)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21144" y="3619717"/>
            <a:ext cx="2087360" cy="83366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err="1" smtClean="0">
                <a:latin typeface="+mn-lt"/>
                <a:cs typeface="Franklin Gothic Book"/>
              </a:rPr>
              <a:t>Interpolatory</a:t>
            </a:r>
            <a:r>
              <a:rPr lang="en-US" sz="2000" kern="1000" spc="30" dirty="0" smtClean="0">
                <a:latin typeface="+mn-lt"/>
                <a:cs typeface="Franklin Gothic Book"/>
              </a:rPr>
              <a:t/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(Inverted Slug)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41682" y="4453382"/>
            <a:ext cx="2066822" cy="1179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Inverted Annular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Film Boiling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(IAFB)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21143" y="5633262"/>
            <a:ext cx="2087361" cy="38339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Transition Boiling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20646" y="5973607"/>
            <a:ext cx="2087857" cy="6957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pre-CHF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(Nucleate Boiling)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27584" y="1414463"/>
            <a:ext cx="5040560" cy="5110880"/>
            <a:chOff x="4211960" y="1414464"/>
            <a:chExt cx="5040560" cy="5110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11960" y="2942079"/>
                  <a:ext cx="4753098" cy="9909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sz="1800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nt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  <m:sSub>
                              <m:sSubPr>
                                <m:ctrlPr>
                                  <a:rPr lang="en-US" sz="180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acc>
                              <m:accPr>
                                <m:chr m:val="⃑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int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0" y="2942079"/>
                  <a:ext cx="4753098" cy="9909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4211961" y="1864519"/>
                  <a:ext cx="4356110" cy="6283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nt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8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1" y="1864519"/>
                  <a:ext cx="4356110" cy="62837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4211961" y="6156012"/>
                  <a:ext cx="2459310" cy="369332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latin typeface="Cambria Math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Gas</m:t>
                            </m:r>
                          </m:e>
                        </m:d>
                        <m:r>
                          <a:rPr lang="en-US" sz="1800" b="0" i="0" smtClean="0">
                            <a:latin typeface="Cambria Math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0" smtClean="0">
                            <a:latin typeface="Cambria Math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  <a:ea typeface="Cambria Math" panose="02040503050406030204" pitchFamily="18" charset="0"/>
                          </a:rPr>
                          <m:t>Liquid</m:t>
                        </m:r>
                        <m:r>
                          <a:rPr lang="en-US" sz="1800" b="0" i="0" smtClean="0">
                            <a:latin typeface="Cambria Math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800" dirty="0" smtClean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1" y="6156012"/>
                  <a:ext cx="2459310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4211962" y="4416490"/>
                  <a:ext cx="5040558" cy="167680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latin typeface="Cambria Math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nt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acc>
                              <m:accPr>
                                <m:chr m:val="⃑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int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(−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nt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)⋅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2" y="4416490"/>
                  <a:ext cx="5040558" cy="1676806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3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ounded Rectangle 20"/>
            <p:cNvSpPr/>
            <p:nvPr/>
          </p:nvSpPr>
          <p:spPr bwMode="auto">
            <a:xfrm>
              <a:off x="6662836" y="2093394"/>
              <a:ext cx="573460" cy="275646"/>
            </a:xfrm>
            <a:prstGeom prst="roundRect">
              <a:avLst/>
            </a:prstGeom>
            <a:solidFill>
              <a:srgbClr val="969696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23072" y="1484784"/>
              <a:ext cx="1255463" cy="2941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Mass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223073" y="2582039"/>
              <a:ext cx="1392793" cy="2941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Momentum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211960" y="4012881"/>
              <a:ext cx="1266575" cy="2941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Energy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5478536" y="3509880"/>
              <a:ext cx="677640" cy="423176"/>
            </a:xfrm>
            <a:prstGeom prst="roundRect">
              <a:avLst/>
            </a:prstGeom>
            <a:solidFill>
              <a:srgbClr val="969696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6345389" y="3509880"/>
              <a:ext cx="486240" cy="423176"/>
            </a:xfrm>
            <a:prstGeom prst="roundRect">
              <a:avLst/>
            </a:prstGeom>
            <a:solidFill>
              <a:srgbClr val="969696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7968241" y="3509880"/>
              <a:ext cx="708214" cy="423176"/>
            </a:xfrm>
            <a:prstGeom prst="roundRect">
              <a:avLst/>
            </a:prstGeom>
            <a:solidFill>
              <a:srgbClr val="969696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5447171" y="5373216"/>
              <a:ext cx="603402" cy="332560"/>
            </a:xfrm>
            <a:prstGeom prst="roundRect">
              <a:avLst/>
            </a:prstGeom>
            <a:solidFill>
              <a:srgbClr val="969696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6300192" y="5373216"/>
              <a:ext cx="531437" cy="332559"/>
            </a:xfrm>
            <a:prstGeom prst="roundRect">
              <a:avLst/>
            </a:prstGeom>
            <a:solidFill>
              <a:srgbClr val="969696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5447171" y="5772048"/>
              <a:ext cx="709005" cy="272594"/>
            </a:xfrm>
            <a:prstGeom prst="roundRect">
              <a:avLst/>
            </a:prstGeom>
            <a:solidFill>
              <a:srgbClr val="969696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6516216" y="5705775"/>
              <a:ext cx="1080120" cy="354969"/>
            </a:xfrm>
            <a:prstGeom prst="roundRect">
              <a:avLst/>
            </a:prstGeom>
            <a:solidFill>
              <a:srgbClr val="969696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7236296" y="1414464"/>
              <a:ext cx="1656754" cy="450056"/>
            </a:xfrm>
            <a:prstGeom prst="roundRect">
              <a:avLst/>
            </a:prstGeom>
            <a:solidFill>
              <a:srgbClr val="969696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smtClean="0">
                  <a:latin typeface="+mn-lt"/>
                </a:rPr>
                <a:t>Closure Laws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7236296" y="1844825"/>
              <a:ext cx="1656754" cy="634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10000"/>
                </a:lnSpc>
                <a:spcBef>
                  <a:spcPts val="0"/>
                </a:spcBef>
              </a:pPr>
              <a:r>
                <a:rPr lang="en-US" kern="1000" spc="30" dirty="0" smtClean="0">
                  <a:solidFill>
                    <a:srgbClr val="505050"/>
                  </a:solidFill>
                  <a:cs typeface="Franklin Gothic Book"/>
                </a:rPr>
                <a:t>Parametric</a:t>
              </a:r>
            </a:p>
            <a:p>
              <a:pPr algn="r">
                <a:lnSpc>
                  <a:spcPct val="110000"/>
                </a:lnSpc>
                <a:spcBef>
                  <a:spcPts val="0"/>
                </a:spcBef>
              </a:pPr>
              <a:r>
                <a:rPr lang="en-US" kern="1000" spc="30" dirty="0" smtClean="0">
                  <a:solidFill>
                    <a:srgbClr val="505050"/>
                  </a:solidFill>
                  <a:cs typeface="Franklin Gothic Book"/>
                </a:rPr>
                <a:t>models</a:t>
              </a:r>
              <a:endParaRPr lang="en-US" kern="1000" spc="30" dirty="0">
                <a:solidFill>
                  <a:srgbClr val="505050"/>
                </a:solidFill>
                <a:cs typeface="Franklin Gothic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69218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Uncertainty in </a:t>
            </a:r>
            <a:br>
              <a:rPr lang="en-US" dirty="0" smtClean="0"/>
            </a:br>
            <a:r>
              <a:rPr lang="en-US" dirty="0" smtClean="0"/>
              <a:t>Physical Model Parameters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48574" y="1534663"/>
            <a:ext cx="2837268" cy="2974457"/>
            <a:chOff x="942644" y="955078"/>
            <a:chExt cx="2837268" cy="2974457"/>
          </a:xfrm>
        </p:grpSpPr>
        <p:pic>
          <p:nvPicPr>
            <p:cNvPr id="5" name="Picture 2" descr="W:\project\stars\workspace\RND\SB-RND-ACT-006-13\WD41\projects\stars\ENSI Presentation\flecht-seaset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1332969"/>
              <a:ext cx="1322002" cy="1271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1690810" y="2745793"/>
              <a:ext cx="20891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800" b="1" dirty="0">
                  <a:latin typeface="+mn-lt"/>
                </a:rPr>
                <a:t>FLECHT-SEASET</a:t>
              </a:r>
            </a:p>
            <a:p>
              <a:pPr>
                <a:spcBef>
                  <a:spcPts val="0"/>
                </a:spcBef>
              </a:pPr>
              <a:r>
                <a:rPr lang="en-US" sz="1800" dirty="0">
                  <a:latin typeface="+mn-lt"/>
                </a:rPr>
                <a:t>Westinghouse, USA</a:t>
              </a:r>
            </a:p>
          </p:txBody>
        </p:sp>
        <p:pic>
          <p:nvPicPr>
            <p:cNvPr id="7" name="Picture 9" descr="W:\project\stars\workspace\RND\SB-RND-ACT-006-13\WD41\projects\stars\ENSI Presentation\flecht-seaset-axial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87"/>
            <a:stretch/>
          </p:blipFill>
          <p:spPr bwMode="auto">
            <a:xfrm flipH="1">
              <a:off x="942644" y="955078"/>
              <a:ext cx="677028" cy="2974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7596336" y="4230363"/>
            <a:ext cx="1584176" cy="2359309"/>
            <a:chOff x="7380312" y="4073753"/>
            <a:chExt cx="1584176" cy="2359309"/>
          </a:xfrm>
        </p:grpSpPr>
        <p:pic>
          <p:nvPicPr>
            <p:cNvPr id="9" name="Picture 4" descr="W:\project\stars\workspace\RND\SB-RND-ACT-006-13\WD41\projects\stars\ENSI Presentation\achilles-axial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1" r="78937"/>
            <a:stretch/>
          </p:blipFill>
          <p:spPr bwMode="auto">
            <a:xfrm flipH="1">
              <a:off x="7380312" y="4073753"/>
              <a:ext cx="403001" cy="2359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 descr="W:\project\stars\workspace\RND\SB-RND-ACT-006-13\WD41\projects\stars\ENSI Presentation\achilles-xsection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" t="3505" r="59265" b="32988"/>
            <a:stretch/>
          </p:blipFill>
          <p:spPr bwMode="auto">
            <a:xfrm>
              <a:off x="7783313" y="4073753"/>
              <a:ext cx="807981" cy="805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7783313" y="5141922"/>
              <a:ext cx="1181175" cy="569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b="1" dirty="0">
                  <a:latin typeface="+mn-lt"/>
                </a:rPr>
                <a:t>ACHILLES</a:t>
              </a:r>
            </a:p>
            <a:p>
              <a:pPr>
                <a:spcBef>
                  <a:spcPts val="0"/>
                </a:spcBef>
              </a:pPr>
              <a:r>
                <a:rPr lang="en-US" sz="1500" dirty="0" err="1">
                  <a:latin typeface="+mn-lt"/>
                </a:rPr>
                <a:t>Winfrith</a:t>
              </a:r>
              <a:r>
                <a:rPr lang="en-US" sz="1500" dirty="0">
                  <a:latin typeface="+mn-lt"/>
                </a:rPr>
                <a:t>, UK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26669" y="4230361"/>
            <a:ext cx="2329507" cy="2281475"/>
            <a:chOff x="3250605" y="4073753"/>
            <a:chExt cx="2329507" cy="2281474"/>
          </a:xfrm>
        </p:grpSpPr>
        <p:pic>
          <p:nvPicPr>
            <p:cNvPr id="13" name="Picture 8" descr="W:\project\stars\workspace\RND\SB-RND-ACT-006-13\WD41\projects\stars\ENSI Presentation\feba-axial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81" r="46587" b="1265"/>
            <a:stretch/>
          </p:blipFill>
          <p:spPr bwMode="auto">
            <a:xfrm>
              <a:off x="3250605" y="4121599"/>
              <a:ext cx="1130562" cy="2233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5" descr="C:\Users\wicaksono_d\Desktop\npic\test-section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72" r="26092" b="15373"/>
            <a:stretch/>
          </p:blipFill>
          <p:spPr bwMode="auto">
            <a:xfrm>
              <a:off x="4200392" y="4073753"/>
              <a:ext cx="735371" cy="731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4211959" y="5128641"/>
              <a:ext cx="1368153" cy="569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b="1" dirty="0">
                  <a:latin typeface="+mn-lt"/>
                </a:rPr>
                <a:t>FEBA</a:t>
              </a:r>
            </a:p>
            <a:p>
              <a:pPr>
                <a:spcBef>
                  <a:spcPts val="0"/>
                </a:spcBef>
              </a:pPr>
              <a:r>
                <a:rPr lang="en-US" sz="1500" dirty="0">
                  <a:latin typeface="+mn-lt"/>
                </a:rPr>
                <a:t>KIT, Germany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3692335" y="1534663"/>
            <a:ext cx="5423233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Excerpt from the TRACE Code Theory Manual: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“…the </a:t>
            </a:r>
            <a:r>
              <a:rPr lang="en-US" sz="1700" b="1" dirty="0">
                <a:latin typeface="+mn-lt"/>
              </a:rPr>
              <a:t>approximate value of the coefficient</a:t>
            </a:r>
            <a:r>
              <a:rPr lang="en-US" sz="1700" dirty="0">
                <a:latin typeface="+mn-lt"/>
              </a:rPr>
              <a:t> in Eq. (4-119) </a:t>
            </a:r>
            <a:r>
              <a:rPr lang="en-US" sz="1700" b="1" dirty="0">
                <a:latin typeface="+mn-lt"/>
              </a:rPr>
              <a:t>was determined from data comparisons with FLECHT-SEASET</a:t>
            </a:r>
            <a:r>
              <a:rPr lang="en-US" sz="1700" dirty="0">
                <a:latin typeface="+mn-lt"/>
              </a:rPr>
              <a:t> high flooding rate </a:t>
            </a:r>
            <a:r>
              <a:rPr lang="en-US" sz="1700" dirty="0" err="1">
                <a:latin typeface="+mn-lt"/>
              </a:rPr>
              <a:t>reflood</a:t>
            </a:r>
            <a:r>
              <a:rPr lang="en-US" sz="1700" dirty="0">
                <a:latin typeface="+mn-lt"/>
              </a:rPr>
              <a:t> data…” (pp. 164)</a:t>
            </a:r>
            <a:endParaRPr lang="de-CH" sz="1700" dirty="0">
              <a:latin typeface="+mn-lt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“In TRACE, the above interfacial drag coefficient </a:t>
            </a:r>
            <a:r>
              <a:rPr lang="en-US" sz="1700" b="1" dirty="0">
                <a:latin typeface="+mn-lt"/>
              </a:rPr>
              <a:t>has been reduced by a factor of ¾</a:t>
            </a:r>
            <a:r>
              <a:rPr lang="en-US" sz="1700" dirty="0">
                <a:latin typeface="+mn-lt"/>
              </a:rPr>
              <a:t> </a:t>
            </a:r>
            <a:r>
              <a:rPr lang="en-US" sz="1700" b="1" dirty="0">
                <a:latin typeface="+mn-lt"/>
              </a:rPr>
              <a:t>to better match FLECHT-SEASET </a:t>
            </a:r>
            <a:r>
              <a:rPr lang="en-US" sz="1700" dirty="0">
                <a:latin typeface="+mn-lt"/>
              </a:rPr>
              <a:t>high flooding rate </a:t>
            </a:r>
            <a:r>
              <a:rPr lang="en-US" sz="1700" dirty="0" err="1">
                <a:latin typeface="+mn-lt"/>
              </a:rPr>
              <a:t>reflood</a:t>
            </a:r>
            <a:r>
              <a:rPr lang="en-US" sz="1700" dirty="0">
                <a:latin typeface="+mn-lt"/>
              </a:rPr>
              <a:t> data, so…”  (pp. 166</a:t>
            </a:r>
            <a:r>
              <a:rPr lang="en-US" sz="1700" dirty="0" smtClean="0">
                <a:latin typeface="+mn-lt"/>
              </a:rPr>
              <a:t>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074619" y="4253037"/>
            <a:ext cx="1665733" cy="2344315"/>
            <a:chOff x="5570563" y="4073753"/>
            <a:chExt cx="1665733" cy="2344315"/>
          </a:xfrm>
        </p:grpSpPr>
        <p:pic>
          <p:nvPicPr>
            <p:cNvPr id="18" name="Picture 6" descr="W:\project\stars\workspace\RND\SB-RND-ACT-006-13\WD41\projects\stars\ENSI Presentation\rbht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14" t="45013" r="47827" b="18194"/>
            <a:stretch/>
          </p:blipFill>
          <p:spPr bwMode="auto">
            <a:xfrm>
              <a:off x="5997560" y="4073753"/>
              <a:ext cx="758932" cy="759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W:\project\stars\workspace\RND\SB-RND-ACT-006-13\WD41\projects\stars\ENSI Presentation\rbht-xsection.png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84" t="2080" r="50796"/>
            <a:stretch/>
          </p:blipFill>
          <p:spPr bwMode="auto">
            <a:xfrm>
              <a:off x="5570563" y="4127642"/>
              <a:ext cx="399918" cy="2290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5997560" y="5129573"/>
              <a:ext cx="123873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b="1" dirty="0">
                  <a:latin typeface="+mn-lt"/>
                </a:rPr>
                <a:t>RBHT</a:t>
              </a:r>
            </a:p>
            <a:p>
              <a:pPr>
                <a:spcBef>
                  <a:spcPts val="0"/>
                </a:spcBef>
              </a:pPr>
              <a:r>
                <a:rPr lang="en-US" sz="1500" dirty="0">
                  <a:latin typeface="+mn-lt"/>
                </a:rPr>
                <a:t>PSU, USA</a:t>
              </a:r>
            </a:p>
          </p:txBody>
        </p:sp>
      </p:grpSp>
      <p:sp>
        <p:nvSpPr>
          <p:cNvPr id="21" name="Rectangle 20"/>
          <p:cNvSpPr/>
          <p:nvPr/>
        </p:nvSpPr>
        <p:spPr>
          <a:xfrm>
            <a:off x="926314" y="4869160"/>
            <a:ext cx="2837268" cy="13234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000" b="1" dirty="0">
                <a:latin typeface="+mn-lt"/>
              </a:rPr>
              <a:t>What if the calibration was done on other, similar, separate effect test </a:t>
            </a:r>
            <a:r>
              <a:rPr lang="en-US" sz="2000" b="1" dirty="0" smtClean="0">
                <a:latin typeface="+mn-lt"/>
              </a:rPr>
              <a:t>facilities (SETFs)?</a:t>
            </a:r>
            <a:endParaRPr lang="en-US" sz="2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25622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2077202" y="291600"/>
                <a:ext cx="6959294" cy="1049837"/>
              </a:xfrm>
            </p:spPr>
            <p:txBody>
              <a:bodyPr/>
              <a:lstStyle/>
              <a:p>
                <a:r>
                  <a:rPr lang="en-US" dirty="0" smtClean="0"/>
                  <a:t>Inverse Uncertainty Quantification:</a:t>
                </a:r>
                <a:br>
                  <a:rPr lang="en-US" dirty="0" smtClean="0"/>
                </a:br>
                <a:r>
                  <a:rPr lang="en-US" sz="2200" dirty="0" smtClean="0"/>
                  <a:t>Uncertain (</a:t>
                </a:r>
                <a:r>
                  <a:rPr lang="en-US" sz="2200" dirty="0" smtClean="0"/>
                  <a:t>Inputs + Data</a:t>
                </a:r>
                <a:r>
                  <a:rPr lang="en-US" sz="2200" dirty="0" smtClean="0"/>
                  <a:t>)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</a:rPr>
                      <m:t>⇒ </m:t>
                    </m:r>
                  </m:oMath>
                </a14:m>
                <a:r>
                  <a:rPr lang="en-US" sz="2200" dirty="0" smtClean="0"/>
                  <a:t>Uncertain Inputs Updated </a:t>
                </a:r>
                <a:endParaRPr lang="en-US" sz="2200" dirty="0"/>
              </a:p>
            </p:txBody>
          </p:sp>
        </mc:Choice>
        <mc:Fallback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77202" y="291600"/>
                <a:ext cx="6959294" cy="1049837"/>
              </a:xfrm>
              <a:blipFill rotWithShape="1">
                <a:blip r:embed="rId2"/>
                <a:stretch>
                  <a:fillRect l="-2805" r="-192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9"/>
              <p:cNvSpPr/>
              <p:nvPr/>
            </p:nvSpPr>
            <p:spPr bwMode="auto">
              <a:xfrm>
                <a:off x="1893120" y="3063561"/>
                <a:ext cx="2088231" cy="851817"/>
              </a:xfrm>
              <a:prstGeom prst="roundRect">
                <a:avLst/>
              </a:prstGeom>
              <a:solidFill>
                <a:srgbClr val="E5E5E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Forward Model</a:t>
                </a:r>
                <a:b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↦</m:t>
                      </m:r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mc:Choice>
        <mc:Fallback xmlns="">
          <p:sp>
            <p:nvSpPr>
              <p:cNvPr id="9" name="Rectangle: Rounded Corner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93120" y="3063561"/>
                <a:ext cx="2088231" cy="851817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294637" y="4026891"/>
            <a:ext cx="1814437" cy="10406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Uncertain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model parameters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(posterior)</a:t>
            </a:r>
          </a:p>
        </p:txBody>
      </p:sp>
      <p:sp>
        <p:nvSpPr>
          <p:cNvPr id="6" name="Striped Right Arrow 5"/>
          <p:cNvSpPr/>
          <p:nvPr/>
        </p:nvSpPr>
        <p:spPr bwMode="auto">
          <a:xfrm>
            <a:off x="1115616" y="316543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Striped Right Arrow 20"/>
          <p:cNvSpPr/>
          <p:nvPr/>
        </p:nvSpPr>
        <p:spPr bwMode="auto">
          <a:xfrm>
            <a:off x="6961684" y="3165434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Striped Right Arrow 21"/>
          <p:cNvSpPr/>
          <p:nvPr/>
        </p:nvSpPr>
        <p:spPr bwMode="auto">
          <a:xfrm rot="16200000">
            <a:off x="5566482" y="3969061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9"/>
              <p:cNvSpPr/>
              <p:nvPr/>
            </p:nvSpPr>
            <p:spPr bwMode="auto">
              <a:xfrm>
                <a:off x="4989463" y="3063561"/>
                <a:ext cx="1728192" cy="851817"/>
              </a:xfrm>
              <a:prstGeom prst="roundRect">
                <a:avLst/>
              </a:prstGeom>
              <a:solidFill>
                <a:srgbClr val="E5E5E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Likelihood</a:t>
                </a:r>
                <a:b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𝑫</m:t>
                          </m:r>
                          <m:r>
                            <a:rPr kumimoji="0" lang="en-US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000" b="1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mc:Choice>
        <mc:Fallback xmlns="">
          <p:sp>
            <p:nvSpPr>
              <p:cNvPr id="26" name="Rectangle: Rounded Corner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9463" y="3063561"/>
                <a:ext cx="1728192" cy="851817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triped Right Arrow 26"/>
          <p:cNvSpPr/>
          <p:nvPr/>
        </p:nvSpPr>
        <p:spPr bwMode="auto">
          <a:xfrm>
            <a:off x="4197375" y="3165434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636610" y="1913952"/>
                <a:ext cx="4475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/>
                        </a:rPr>
                        <m:t>𝑫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610" y="1913952"/>
                <a:ext cx="447558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3971302" y="1806968"/>
            <a:ext cx="1589856" cy="6140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Experimental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Data from SETF</a:t>
            </a:r>
          </a:p>
        </p:txBody>
      </p:sp>
      <p:sp>
        <p:nvSpPr>
          <p:cNvPr id="30" name="Striped Right Arrow 29"/>
          <p:cNvSpPr/>
          <p:nvPr/>
        </p:nvSpPr>
        <p:spPr bwMode="auto">
          <a:xfrm rot="5400000">
            <a:off x="5565527" y="2384884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30254" y="4723030"/>
            <a:ext cx="2448520" cy="64817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Additional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sources of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581255" y="3289414"/>
                <a:ext cx="12393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US" sz="2000" b="1" i="1" smtClean="0">
                          <a:latin typeface="Cambria Math"/>
                        </a:rPr>
                        <m:t>|</m:t>
                      </m:r>
                      <m:r>
                        <a:rPr lang="en-US" sz="2000" b="1" i="1" smtClean="0">
                          <a:latin typeface="Cambria Math"/>
                        </a:rPr>
                        <m:t>𝑫</m:t>
                      </m:r>
                      <m:r>
                        <a:rPr lang="en-US" sz="2000" b="1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255" y="3289414"/>
                <a:ext cx="1239378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51520" y="3504123"/>
                <a:ext cx="79146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504123"/>
                <a:ext cx="791469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51520" y="2965379"/>
                <a:ext cx="79146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965379"/>
                <a:ext cx="791468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251520" y="4026891"/>
            <a:ext cx="1857463" cy="10406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Uncertain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model parameters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(prior)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51520" y="2267543"/>
            <a:ext cx="1857463" cy="73842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Controllable inputs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(w.r.t experiment)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531957" y="2115178"/>
            <a:ext cx="2577117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Probability of observing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data given parameters</a:t>
            </a:r>
            <a:endParaRPr lang="en-US" sz="1800" kern="1000" spc="30" dirty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20" name="Isosceles Triangle 19"/>
          <p:cNvSpPr/>
          <p:nvPr/>
        </p:nvSpPr>
        <p:spPr bwMode="auto">
          <a:xfrm>
            <a:off x="6639713" y="2412551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0" name="Isosceles Triangle 49"/>
          <p:cNvSpPr/>
          <p:nvPr/>
        </p:nvSpPr>
        <p:spPr bwMode="auto">
          <a:xfrm>
            <a:off x="6383891" y="2871294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52" name="Elbow Connector 51"/>
          <p:cNvCxnSpPr>
            <a:stCxn id="50" idx="0"/>
            <a:endCxn id="20" idx="1"/>
          </p:cNvCxnSpPr>
          <p:nvPr/>
        </p:nvCxnSpPr>
        <p:spPr bwMode="auto">
          <a:xfrm rot="5400000" flipH="1" flipV="1">
            <a:off x="6355715" y="2556271"/>
            <a:ext cx="405251" cy="224796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3118419" y="5661248"/>
                <a:ext cx="4405909" cy="9361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𝑝</m:t>
                      </m:r>
                      <m:d>
                        <m:dPr>
                          <m:ctrlPr>
                            <a:rPr lang="en-US" sz="18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1" i="1" kern="1000" spc="3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1" i="1" kern="1000" spc="30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  <m:e>
                          <m:r>
                            <a:rPr lang="en-US" sz="1800" b="1" i="1" kern="1000" spc="30" smtClean="0">
                              <a:latin typeface="Cambria Math"/>
                            </a:rPr>
                            <m:t>𝑫</m:t>
                          </m:r>
                          <m:r>
                            <a:rPr lang="en-US" sz="1800" b="1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1800" b="0" i="0" kern="1000" spc="3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kern="1000" spc="3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 kern="1000" spc="3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i="1" kern="1000" spc="3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kern="1000" spc="30" smtClean="0">
                                  <a:latin typeface="Cambria Math"/>
                                </a:rPr>
                                <m:t>𝑫</m:t>
                              </m:r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 kern="1000" spc="3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kern="1000" spc="30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 kern="1000" spc="30">
                              <a:latin typeface="Cambria Math"/>
                            </a:rPr>
                            <m:t>×</m:t>
                          </m:r>
                          <m:r>
                            <a:rPr lang="en-US" sz="1800" b="0" i="1" kern="1000" spc="30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b="0" i="1" kern="1000" spc="30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 kern="1000" spc="3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ctrlPr>
                                <a:rPr lang="en-US" sz="1800" b="0" i="1" kern="1000" spc="30" smtClean="0">
                                  <a:latin typeface="Cambria Math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kern="1000" spc="30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1800" i="1" kern="1000" spc="30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800" i="1" kern="1000" spc="3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kern="1000" spc="30" smtClean="0">
                                      <a:latin typeface="Cambria Math"/>
                                    </a:rPr>
                                    <m:t>𝑫</m:t>
                                  </m:r>
                                  <m:r>
                                    <a:rPr lang="en-US" sz="1800" b="1" i="1" kern="1000" spc="30" smtClean="0">
                                      <a:latin typeface="Cambria Math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1800" b="1" i="1" kern="1000" spc="3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0" spc="3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 kern="1000" spc="30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1800" b="1" i="1" kern="1000" spc="30" smtClean="0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800" b="1" i="1" kern="1000" spc="3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0" spc="3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 kern="1000" spc="30">
                                          <a:latin typeface="Cambria Math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i="1" kern="1000" spc="30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sz="1800" i="1" kern="1000" spc="30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800" i="1" kern="1000" spc="3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1" i="1" kern="1000" spc="3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0" spc="3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 kern="1000" spc="30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 kern="1000" spc="3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1800" b="0" kern="1000" spc="30" dirty="0">
                  <a:latin typeface="+mn-lt"/>
                </a:endParaRP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endParaRPr lang="en-US" sz="1800" kern="1000" spc="30" dirty="0" err="1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419" y="5661248"/>
                <a:ext cx="4405909" cy="936104"/>
              </a:xfrm>
              <a:prstGeom prst="rect">
                <a:avLst/>
              </a:prstGeom>
              <a:blipFill rotWithShape="1">
                <a:blip r:embed="rId9"/>
                <a:stretch>
                  <a:fillRect l="-139" r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Isosceles Triangle 58"/>
          <p:cNvSpPr/>
          <p:nvPr/>
        </p:nvSpPr>
        <p:spPr bwMode="auto">
          <a:xfrm>
            <a:off x="8138892" y="4960522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0" name="Isosceles Triangle 59"/>
          <p:cNvSpPr/>
          <p:nvPr/>
        </p:nvSpPr>
        <p:spPr bwMode="auto">
          <a:xfrm>
            <a:off x="7649037" y="6075808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61" name="Elbow Connector 60"/>
          <p:cNvCxnSpPr>
            <a:stCxn id="60" idx="5"/>
            <a:endCxn id="59" idx="3"/>
          </p:cNvCxnSpPr>
          <p:nvPr/>
        </p:nvCxnSpPr>
        <p:spPr bwMode="auto">
          <a:xfrm flipV="1">
            <a:off x="7742113" y="5067506"/>
            <a:ext cx="458830" cy="1061794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66"/>
          <p:cNvSpPr txBox="1"/>
          <p:nvPr/>
        </p:nvSpPr>
        <p:spPr>
          <a:xfrm>
            <a:off x="2095723" y="5661248"/>
            <a:ext cx="928731" cy="93610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Bayes’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Theorem</a:t>
            </a:r>
          </a:p>
        </p:txBody>
      </p:sp>
    </p:spTree>
    <p:extLst>
      <p:ext uri="{BB962C8B-B14F-4D97-AF65-F5344CB8AC3E}">
        <p14:creationId xmlns:p14="http://schemas.microsoft.com/office/powerpoint/2010/main" val="13020154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Objectives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26517" y="1414463"/>
            <a:ext cx="8281987" cy="1510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None/>
            </a:pPr>
            <a:r>
              <a:rPr lang="en-US" sz="1800" dirty="0" smtClean="0">
                <a:ea typeface="ヒラギノ角ゴ Pro W3"/>
                <a:cs typeface="ヒラギノ角ゴ Pro W3"/>
              </a:rPr>
              <a:t>Given experimental data from a Separate Effect Test Facility (SETF), develop a methodology to:</a:t>
            </a:r>
          </a:p>
          <a:p>
            <a:pPr marL="0" indent="0" algn="ctr">
              <a:spcBef>
                <a:spcPts val="1200"/>
              </a:spcBef>
              <a:buNone/>
            </a:pPr>
            <a:r>
              <a:rPr lang="en-US" sz="1800" b="1" dirty="0" smtClean="0">
                <a:ea typeface="ヒラギノ角ゴ Pro W3"/>
                <a:cs typeface="ヒラギノ角ゴ Pro W3"/>
              </a:rPr>
              <a:t>Quantify the uncertainty of physical model parameters in a TH System Code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 smtClean="0">
                <a:ea typeface="ヒラギノ角ゴ Pro W3"/>
                <a:cs typeface="ヒラギノ角ゴ Pro W3"/>
              </a:rPr>
              <a:t>to be sampled from and propagated within statistical uncertainty analysis framework.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>
              <a:xfrm>
                <a:off x="1042988" y="3428702"/>
                <a:ext cx="7777162" cy="3096642"/>
              </a:xfrm>
              <a:prstGeom prst="rect">
                <a:avLst/>
              </a:prstGeom>
              <a:effectLst>
                <a:softEdge rad="31750"/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6700" indent="-266700">
                  <a:lnSpc>
                    <a:spcPct val="120000"/>
                  </a:lnSpc>
                  <a:spcBef>
                    <a:spcPts val="600"/>
                  </a:spcBef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to select important parameters to be inferred?</a:t>
                </a:r>
                <a:br>
                  <a:rPr lang="en-US" sz="18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Are the observed variables sensitive to change in the parameters?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600"/>
                  </a:spcBef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to approximate the input/output of the forward model?</a:t>
                </a:r>
                <a:br>
                  <a:rPr lang="en-US" sz="18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TRACE run takes time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05050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</m:oMath>
                </a14:m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minutes/run) and disk space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05050"/>
                        </a:solidFill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0505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Mbytes/run).</a:t>
                </a:r>
                <a:endParaRPr lang="en-US" sz="1800" dirty="0" smtClean="0">
                  <a:ea typeface="ヒラギノ角ゴ Pro W3"/>
                  <a:cs typeface="ヒラギノ角ゴ Pro W3"/>
                </a:endParaRPr>
              </a:p>
              <a:p>
                <a:pPr marL="266700" indent="-266700">
                  <a:lnSpc>
                    <a:spcPct val="120000"/>
                  </a:lnSpc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to make the inference (quantification)?</a:t>
                </a:r>
                <a:r>
                  <a:rPr lang="en-US" sz="1800" dirty="0" smtClean="0">
                    <a:ea typeface="ヒラギノ角ゴ Pro W3"/>
                    <a:cs typeface="ヒラギノ角ゴ Pro W3"/>
                  </a:rPr>
                  <a:t/>
                </a:r>
                <a:br>
                  <a:rPr lang="en-US" sz="1800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How to obtain the PDF (or its approximation) of the parameters?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Is the quantified uncertainty useful?</a:t>
                </a:r>
                <a:br>
                  <a:rPr lang="en-US" sz="18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Is it applicable to make prediction?</a:t>
                </a:r>
                <a:b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</a:br>
                <a:endParaRPr lang="en-US" sz="1800" dirty="0" smtClean="0">
                  <a:solidFill>
                    <a:srgbClr val="505050"/>
                  </a:solidFill>
                  <a:ea typeface="ヒラギノ角ゴ Pro W3"/>
                  <a:cs typeface="ヒラギノ角ゴ Pro W3"/>
                </a:endParaRPr>
              </a:p>
            </p:txBody>
          </p:sp>
        </mc:Choice>
        <mc:Fallback xmlns=""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8" y="3428702"/>
                <a:ext cx="7777162" cy="3096642"/>
              </a:xfrm>
              <a:prstGeom prst="rect">
                <a:avLst/>
              </a:prstGeom>
              <a:blipFill rotWithShape="1">
                <a:blip r:embed="rId2"/>
                <a:stretch>
                  <a:fillRect l="-627" b="-2756"/>
                </a:stretch>
              </a:blipFill>
              <a:effectLst>
                <a:softEdge rad="3175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826516" y="2996952"/>
            <a:ext cx="74178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ea typeface="ヒラギノ角ゴ Pro W3"/>
                <a:cs typeface="ヒラギノ角ゴ Pro W3"/>
              </a:rPr>
              <a:t>Cast as a problem of </a:t>
            </a:r>
            <a:r>
              <a:rPr lang="en-US" b="1" dirty="0" smtClean="0">
                <a:ea typeface="ヒラギノ角ゴ Pro W3"/>
                <a:cs typeface="ヒラギノ角ゴ Pro W3"/>
              </a:rPr>
              <a:t>statistical inference </a:t>
            </a:r>
            <a:r>
              <a:rPr lang="en-US" dirty="0" smtClean="0">
                <a:ea typeface="ヒラギノ角ゴ Pro W3"/>
                <a:cs typeface="ヒラギノ角ゴ Pro W3"/>
              </a:rPr>
              <a:t>and entails </a:t>
            </a:r>
            <a:r>
              <a:rPr lang="en-US" b="1" dirty="0">
                <a:ea typeface="ヒラギノ角ゴ Pro W3"/>
                <a:cs typeface="ヒラギノ角ゴ Pro W3"/>
              </a:rPr>
              <a:t>four </a:t>
            </a:r>
            <a:r>
              <a:rPr lang="en-US" b="1" dirty="0" smtClean="0">
                <a:ea typeface="ヒラギノ角ゴ Pro W3"/>
                <a:cs typeface="ヒラギノ角ゴ Pro W3"/>
              </a:rPr>
              <a:t>main questions</a:t>
            </a:r>
            <a:r>
              <a:rPr lang="en-US" dirty="0">
                <a:ea typeface="ヒラギノ角ゴ Pro W3"/>
                <a:cs typeface="ヒラギノ角ゴ Pro W3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2073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Research:</a:t>
            </a:r>
            <a:br>
              <a:rPr lang="en-US" dirty="0" smtClean="0"/>
            </a:br>
            <a:r>
              <a:rPr lang="en-US" dirty="0" smtClean="0"/>
              <a:t>Statistical Framework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>
              <a:xfrm>
                <a:off x="827088" y="1557338"/>
                <a:ext cx="6193184" cy="3238578"/>
              </a:xfrm>
              <a:prstGeom prst="rect">
                <a:avLst/>
              </a:prstGeom>
              <a:effectLst>
                <a:softEdge rad="31750"/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6700" indent="-266700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AutoNum type="arabicPeriod"/>
                </a:pPr>
                <a:r>
                  <a:rPr lang="en-US" sz="1700" i="1" dirty="0" smtClean="0">
                    <a:ea typeface="ヒラギノ角ゴ Pro W3"/>
                    <a:cs typeface="ヒラギノ角ゴ Pro W3"/>
                  </a:rPr>
                  <a:t>How to select important parameters to be inferred?</a:t>
                </a:r>
                <a:br>
                  <a:rPr lang="en-US" sz="17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7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Are the observed variables sensitive to change in the parameters?</a:t>
                </a:r>
              </a:p>
              <a:p>
                <a:pPr marL="266700" indent="-266700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  <a:buAutoNum type="arabicPeriod"/>
                </a:pPr>
                <a:r>
                  <a:rPr lang="en-US" sz="1700" i="1" dirty="0" smtClean="0">
                    <a:ea typeface="ヒラギノ角ゴ Pro W3"/>
                    <a:cs typeface="ヒラギノ角ゴ Pro W3"/>
                  </a:rPr>
                  <a:t>How to approximate the input/output of the forward model?</a:t>
                </a:r>
                <a:r>
                  <a:rPr lang="en-US" sz="1700" dirty="0" smtClean="0">
                    <a:ea typeface="ヒラギノ角ゴ Pro W3"/>
                    <a:cs typeface="ヒラギノ角ゴ Pro W3"/>
                  </a:rPr>
                  <a:t/>
                </a:r>
                <a:br>
                  <a:rPr lang="en-US" sz="1700" dirty="0" smtClean="0">
                    <a:ea typeface="ヒラギノ角ゴ Pro W3"/>
                    <a:cs typeface="ヒラギノ角ゴ Pro W3"/>
                  </a:rPr>
                </a:br>
                <a:r>
                  <a:rPr lang="en-US" sz="17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TRACE run takes time (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solidFill>
                          <a:schemeClr val="bg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</m:oMath>
                </a14:m>
                <a:r>
                  <a:rPr lang="en-US" sz="17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minutes) and disk space (</a:t>
                </a:r>
                <a14:m>
                  <m:oMath xmlns:m="http://schemas.openxmlformats.org/officeDocument/2006/math">
                    <m:r>
                      <a:rPr lang="en-US" sz="1700" i="1">
                        <a:solidFill>
                          <a:schemeClr val="bg1"/>
                        </a:solidFill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1700" b="0" i="1" smtClean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1700" dirty="0" err="1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MBytes</a:t>
                </a:r>
                <a:r>
                  <a:rPr lang="en-US" sz="17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).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1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sz="1700" i="1" dirty="0" smtClean="0">
                    <a:ea typeface="ヒラギノ角ゴ Pro W3"/>
                    <a:cs typeface="ヒラギノ角ゴ Pro W3"/>
                  </a:rPr>
                  <a:t>How to make the inference (quantification)?</a:t>
                </a:r>
                <a:br>
                  <a:rPr lang="en-US" sz="17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7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How to obtain the PDF (or its approximation) of the parameters?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1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sz="1700" i="1" dirty="0" smtClean="0">
                    <a:ea typeface="ヒラギノ角ゴ Pro W3"/>
                    <a:cs typeface="ヒラギノ角ゴ Pro W3"/>
                  </a:rPr>
                  <a:t>Is the quantified uncertainty useful?</a:t>
                </a:r>
                <a:br>
                  <a:rPr lang="en-US" sz="17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7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Is the quantified uncertainty applicable to make prediction?</a:t>
                </a:r>
              </a:p>
            </p:txBody>
          </p:sp>
        </mc:Choice>
        <mc:Fallback xmlns=""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1557338"/>
                <a:ext cx="6193184" cy="3238578"/>
              </a:xfrm>
              <a:prstGeom prst="rect">
                <a:avLst/>
              </a:prstGeom>
              <a:blipFill rotWithShape="1">
                <a:blip r:embed="rId3"/>
                <a:stretch>
                  <a:fillRect l="-689" r="-197" b="-7519"/>
                </a:stretch>
              </a:blipFill>
              <a:effectLst>
                <a:softEdge rad="3175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9"/>
          <p:cNvSpPr/>
          <p:nvPr/>
        </p:nvSpPr>
        <p:spPr bwMode="auto">
          <a:xfrm>
            <a:off x="6654477" y="1557337"/>
            <a:ext cx="2160811" cy="718393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6654477" y="2419746"/>
            <a:ext cx="2160811" cy="720080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6654478" y="3264794"/>
            <a:ext cx="2154286" cy="72007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Rectangle: Rounded Corners 9"/>
          <p:cNvSpPr/>
          <p:nvPr/>
        </p:nvSpPr>
        <p:spPr bwMode="auto">
          <a:xfrm>
            <a:off x="6654477" y="4075930"/>
            <a:ext cx="2137096" cy="719985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Uncertainty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Propagation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9" name="Plus 8"/>
          <p:cNvSpPr/>
          <p:nvPr/>
        </p:nvSpPr>
        <p:spPr bwMode="auto">
          <a:xfrm>
            <a:off x="251520" y="5229199"/>
            <a:ext cx="914400" cy="914400"/>
          </a:xfrm>
          <a:prstGeom prst="mathPlus">
            <a:avLst/>
          </a:prstGeom>
          <a:solidFill>
            <a:srgbClr val="9696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Minus 9"/>
          <p:cNvSpPr/>
          <p:nvPr/>
        </p:nvSpPr>
        <p:spPr bwMode="auto">
          <a:xfrm>
            <a:off x="4968826" y="5229199"/>
            <a:ext cx="914400" cy="914400"/>
          </a:xfrm>
          <a:prstGeom prst="mathMinus">
            <a:avLst/>
          </a:prstGeom>
          <a:solidFill>
            <a:srgbClr val="9696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0780" y="5085184"/>
            <a:ext cx="3763020" cy="14404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 smtClean="0">
                <a:latin typeface="+mn-lt"/>
                <a:cs typeface="Franklin Gothic Book"/>
              </a:rPr>
              <a:t>Methods are non-intrusive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 smtClean="0">
                <a:latin typeface="+mn-lt"/>
                <a:cs typeface="Franklin Gothic Book"/>
              </a:rPr>
              <a:t>Methods require less assumptions</a:t>
            </a:r>
            <a:br>
              <a:rPr lang="en-US" sz="1800" kern="1000" spc="30" dirty="0" smtClean="0">
                <a:latin typeface="+mn-lt"/>
                <a:cs typeface="Franklin Gothic Book"/>
              </a:rPr>
            </a:br>
            <a:r>
              <a:rPr lang="en-US" sz="1800" kern="1000" spc="30" dirty="0" smtClean="0">
                <a:latin typeface="+mn-lt"/>
                <a:cs typeface="Franklin Gothic Book"/>
              </a:rPr>
              <a:t>about the underlying model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 smtClean="0">
                <a:latin typeface="+mn-lt"/>
                <a:cs typeface="Franklin Gothic Book"/>
              </a:rPr>
              <a:t>Ultimate results conform </a:t>
            </a:r>
            <a:br>
              <a:rPr lang="en-US" sz="1800" kern="1000" spc="30" dirty="0" smtClean="0">
                <a:latin typeface="+mn-lt"/>
                <a:cs typeface="Franklin Gothic Book"/>
              </a:rPr>
            </a:br>
            <a:r>
              <a:rPr lang="en-US" sz="1800" kern="1000" spc="30" dirty="0" smtClean="0">
                <a:latin typeface="+mn-lt"/>
                <a:cs typeface="Franklin Gothic Book"/>
              </a:rPr>
              <a:t>with probabilistic framework for UQ</a:t>
            </a:r>
            <a:endParaRPr lang="en-US" sz="1800" kern="1000" spc="30" dirty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61570" y="5085184"/>
            <a:ext cx="3225278" cy="144045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 smtClean="0">
                <a:latin typeface="+mn-lt"/>
                <a:cs typeface="Franklin Gothic Book"/>
              </a:rPr>
              <a:t>Methods tends to be expensive</a:t>
            </a:r>
            <a:br>
              <a:rPr lang="en-US" sz="1800" kern="1000" spc="30" dirty="0" smtClean="0">
                <a:latin typeface="+mn-lt"/>
                <a:cs typeface="Franklin Gothic Book"/>
              </a:rPr>
            </a:br>
            <a:r>
              <a:rPr lang="en-US" sz="1800" kern="1000" spc="30" dirty="0" smtClean="0">
                <a:latin typeface="+mn-lt"/>
                <a:cs typeface="Franklin Gothic Book"/>
              </a:rPr>
              <a:t>(require numerous code runs) </a:t>
            </a:r>
          </a:p>
        </p:txBody>
      </p:sp>
    </p:spTree>
    <p:extLst>
      <p:ext uri="{BB962C8B-B14F-4D97-AF65-F5344CB8AC3E}">
        <p14:creationId xmlns:p14="http://schemas.microsoft.com/office/powerpoint/2010/main" val="42927611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8" descr="W:\project\stars\workspace\RND\SB-RND-ACT-006-13\WD41\projects\stars\ENSI Presentation\feba-axia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1" r="46587" b="1265"/>
          <a:stretch/>
        </p:blipFill>
        <p:spPr bwMode="auto">
          <a:xfrm>
            <a:off x="684213" y="1556792"/>
            <a:ext cx="2563934" cy="506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Research:</a:t>
            </a:r>
            <a:br>
              <a:rPr lang="en-US" dirty="0" smtClean="0"/>
            </a:br>
            <a:r>
              <a:rPr lang="en-US" dirty="0" smtClean="0"/>
              <a:t>FEBA Separate Effect Test Facility (SETF)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 bwMode="auto">
          <a:xfrm>
            <a:off x="827088" y="2342803"/>
            <a:ext cx="792584" cy="3600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847380" y="1556792"/>
            <a:ext cx="648072" cy="20408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627784" y="1557338"/>
            <a:ext cx="6481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latin typeface="+mn-lt"/>
              </a:rPr>
              <a:t>FEBA </a:t>
            </a:r>
            <a:r>
              <a:rPr lang="en-US" sz="1800" dirty="0" err="1">
                <a:latin typeface="+mn-lt"/>
              </a:rPr>
              <a:t>Reflood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+mn-lt"/>
              </a:rPr>
              <a:t>Tests were </a:t>
            </a:r>
            <a:r>
              <a:rPr lang="en-US" sz="1800" dirty="0">
                <a:latin typeface="+mn-lt"/>
              </a:rPr>
              <a:t>conducted at </a:t>
            </a:r>
            <a:r>
              <a:rPr lang="en-US" sz="1800" dirty="0" err="1">
                <a:latin typeface="+mn-lt"/>
              </a:rPr>
              <a:t>Kfz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+mn-lt"/>
              </a:rPr>
              <a:t>Karlsruhe (KIT) </a:t>
            </a:r>
            <a:r>
              <a:rPr lang="en-US" sz="1800" dirty="0">
                <a:latin typeface="+mn-lt"/>
              </a:rPr>
              <a:t>during 1980s for investigating bottom </a:t>
            </a:r>
            <a:r>
              <a:rPr lang="en-US" sz="1800" dirty="0" err="1">
                <a:latin typeface="+mn-lt"/>
              </a:rPr>
              <a:t>reflood</a:t>
            </a:r>
            <a:r>
              <a:rPr lang="en-US" sz="1800" dirty="0">
                <a:latin typeface="+mn-lt"/>
              </a:rPr>
              <a:t> using rod </a:t>
            </a:r>
            <a:r>
              <a:rPr lang="en-US" sz="1800" dirty="0" smtClean="0">
                <a:latin typeface="+mn-lt"/>
              </a:rPr>
              <a:t>simulators </a:t>
            </a:r>
            <a:r>
              <a:rPr lang="en-US" sz="1800" dirty="0">
                <a:latin typeface="+mn-lt"/>
              </a:rPr>
              <a:t>(</a:t>
            </a:r>
            <a:r>
              <a:rPr lang="en-US" sz="1800" dirty="0" err="1">
                <a:latin typeface="+mn-lt"/>
              </a:rPr>
              <a:t>NiCr</a:t>
            </a:r>
            <a:r>
              <a:rPr lang="en-US" sz="1800" dirty="0" smtClean="0">
                <a:latin typeface="+mn-lt"/>
              </a:rPr>
              <a:t>)</a:t>
            </a:r>
            <a:endParaRPr lang="en-US" sz="1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96738" y="3889493"/>
                <a:ext cx="93490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</a:rPr>
                        <m:t>4</m:t>
                      </m:r>
                      <m:r>
                        <a:rPr lang="en-US" sz="2000" b="0" i="1" smtClean="0">
                          <a:latin typeface="Cambria Math"/>
                        </a:rPr>
                        <m:t>.1 [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/>
                        </a:rPr>
                        <m:t>m</m:t>
                      </m:r>
                      <m:r>
                        <a:rPr lang="en-US" sz="20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38" y="3889493"/>
                <a:ext cx="934902" cy="400110"/>
              </a:xfrm>
              <a:prstGeom prst="rect">
                <a:avLst/>
              </a:prstGeom>
              <a:blipFill rotWithShape="1">
                <a:blip r:embed="rId4"/>
                <a:stretch>
                  <a:fillRect r="-784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Isosceles Triangle 24"/>
          <p:cNvSpPr/>
          <p:nvPr/>
        </p:nvSpPr>
        <p:spPr bwMode="auto">
          <a:xfrm>
            <a:off x="1557621" y="5824948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6" name="Isosceles Triangle 25"/>
          <p:cNvSpPr/>
          <p:nvPr/>
        </p:nvSpPr>
        <p:spPr bwMode="auto">
          <a:xfrm>
            <a:off x="1504132" y="2342803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27" name="Elbow Connector 26"/>
          <p:cNvCxnSpPr>
            <a:stCxn id="26" idx="1"/>
            <a:endCxn id="25" idx="1"/>
          </p:cNvCxnSpPr>
          <p:nvPr/>
        </p:nvCxnSpPr>
        <p:spPr bwMode="auto">
          <a:xfrm rot="10800000" flipH="1" flipV="1">
            <a:off x="1535156" y="2396294"/>
            <a:ext cx="53489" cy="3482145"/>
          </a:xfrm>
          <a:prstGeom prst="bentConnector3">
            <a:avLst>
              <a:gd name="adj1" fmla="val -291520"/>
            </a:avLst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/>
          <p:cNvSpPr/>
          <p:nvPr/>
        </p:nvSpPr>
        <p:spPr>
          <a:xfrm>
            <a:off x="4859338" y="4869160"/>
            <a:ext cx="4249737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latin typeface="+mn-lt"/>
              </a:rPr>
              <a:t>Three types </a:t>
            </a:r>
            <a:r>
              <a:rPr lang="en-US" sz="1800" dirty="0" smtClean="0">
                <a:latin typeface="+mn-lt"/>
              </a:rPr>
              <a:t>of measurements were taken:</a:t>
            </a:r>
          </a:p>
          <a:p>
            <a:pPr marL="358775" indent="-179388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Clad temperature (8 axial locations)</a:t>
            </a:r>
          </a:p>
          <a:p>
            <a:pPr marL="358775" indent="-179388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Pressure drop (4 axial segments)</a:t>
            </a:r>
          </a:p>
          <a:p>
            <a:pPr marL="358775" indent="-179388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Liquid carryover</a:t>
            </a:r>
            <a:endParaRPr lang="en-US" sz="1800" dirty="0">
              <a:latin typeface="+mn-lt"/>
            </a:endParaRPr>
          </a:p>
        </p:txBody>
      </p:sp>
      <p:pic>
        <p:nvPicPr>
          <p:cNvPr id="22" name="Picture 5" descr="C:\Users\wicaksono_d\Desktop\npic\test-sec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495" y="2710038"/>
            <a:ext cx="2053843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4859338" y="2276872"/>
                <a:ext cx="4249737" cy="23773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800" dirty="0" smtClean="0">
                    <a:latin typeface="+mn-lt"/>
                  </a:rPr>
                  <a:t>Main analyses are based on Test No. 216:</a:t>
                </a:r>
              </a:p>
              <a:p>
                <a:pPr marL="358775" indent="-1793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inlet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=3.8 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cm</m:t>
                        </m:r>
                        <m:r>
                          <a:rPr lang="en-US" sz="1800" b="0" i="0" smtClean="0">
                            <a:latin typeface="Cambria Math"/>
                          </a:rPr>
                          <m:t>.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/>
                              </a:rPr>
                              <m:t>s</m:t>
                            </m:r>
                          </m:e>
                          <m:sup>
                            <m:r>
                              <a:rPr lang="en-US" sz="1800" b="0" i="0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US" sz="1800" dirty="0" smtClean="0">
                  <a:latin typeface="+mn-lt"/>
                </a:endParaRPr>
              </a:p>
              <a:p>
                <a:pPr marL="358775" indent="-1793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sys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=4.1 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bar</m:t>
                        </m:r>
                      </m:e>
                    </m:d>
                  </m:oMath>
                </a14:m>
                <a:endParaRPr lang="en-US" sz="1800" dirty="0" smtClean="0">
                  <a:latin typeface="+mn-lt"/>
                </a:endParaRPr>
              </a:p>
              <a:p>
                <a:pPr marL="358775" indent="-1793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latin typeface="Cambria Math"/>
                          </a:rPr>
                          <m:t>inlet</m:t>
                        </m:r>
                      </m:sub>
                    </m:sSub>
                    <m:r>
                      <a:rPr lang="en-US" sz="1800" i="1">
                        <a:latin typeface="Cambria Math"/>
                      </a:rPr>
                      <m:t>=3</m:t>
                    </m:r>
                    <m:r>
                      <a:rPr lang="en-US" sz="1800" b="0" i="1" smtClean="0">
                        <a:latin typeface="Cambria Math"/>
                      </a:rPr>
                      <m:t>12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K</m:t>
                        </m:r>
                      </m:e>
                    </m:d>
                  </m:oMath>
                </a14:m>
                <a:endParaRPr lang="en-US" sz="1800" dirty="0" smtClean="0">
                  <a:latin typeface="+mn-lt"/>
                </a:endParaRPr>
              </a:p>
              <a:p>
                <a:pPr marL="358775" indent="-1793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/>
                      </a:rPr>
                      <m:t>Power</m:t>
                    </m:r>
                    <m:r>
                      <a:rPr lang="en-US" sz="1800" b="0" i="0" smtClean="0">
                        <a:latin typeface="Cambria Math"/>
                      </a:rPr>
                      <m:t>=120%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/>
                      </a:rPr>
                      <m:t>ANS</m:t>
                    </m:r>
                    <m:r>
                      <a:rPr lang="en-US" sz="1800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/>
                      </a:rPr>
                      <m:t>Decay</m:t>
                    </m:r>
                    <m:r>
                      <a:rPr lang="en-US" sz="1800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/>
                      </a:rPr>
                      <m:t>Curve</m:t>
                    </m:r>
                  </m:oMath>
                </a14:m>
                <a:endParaRPr lang="en-US" sz="1800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38" y="2276872"/>
                <a:ext cx="4249737" cy="2377382"/>
              </a:xfrm>
              <a:prstGeom prst="rect">
                <a:avLst/>
              </a:prstGeom>
              <a:blipFill rotWithShape="1">
                <a:blip r:embed="rId6"/>
                <a:stretch>
                  <a:fillRect l="-1148" t="-1285" b="-2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2022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RS_PowerPoint">
  <a:themeElements>
    <a:clrScheme name="Farbwelt des PSI">
      <a:dk1>
        <a:srgbClr val="000000"/>
      </a:dk1>
      <a:lt1>
        <a:srgbClr val="FFFFFF"/>
      </a:lt1>
      <a:dk2>
        <a:srgbClr val="000000"/>
      </a:dk2>
      <a:lt2>
        <a:srgbClr val="686868"/>
      </a:lt2>
      <a:accent1>
        <a:srgbClr val="FDCA00"/>
      </a:accent1>
      <a:accent2>
        <a:srgbClr val="EB5B00"/>
      </a:accent2>
      <a:accent3>
        <a:srgbClr val="C50006"/>
      </a:accent3>
      <a:accent4>
        <a:srgbClr val="7C204E"/>
      </a:accent4>
      <a:accent5>
        <a:srgbClr val="003B6E"/>
      </a:accent5>
      <a:accent6>
        <a:srgbClr val="197418"/>
      </a:accent6>
      <a:hlink>
        <a:srgbClr val="000000"/>
      </a:hlink>
      <a:folHlink>
        <a:srgbClr val="686868"/>
      </a:folHlink>
    </a:clrScheme>
    <a:fontScheme name="Georgia/Calibri">
      <a:majorFont>
        <a:latin typeface="Georgia"/>
        <a:ea typeface="ヒラギノ角ゴ Pro W3"/>
        <a:cs typeface="ヒラギノ角ゴ Pro W3"/>
      </a:majorFont>
      <a:minorFont>
        <a:latin typeface="Calibri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800" kern="1000" spc="30" dirty="0" err="1" smtClean="0">
            <a:latin typeface="+mn-lt"/>
            <a:cs typeface="Franklin Gothic Book"/>
          </a:defRPr>
        </a:defPPr>
      </a:lstStyle>
    </a:txDef>
  </a:objectDefaults>
  <a:extraClrSchemeLst>
    <a:extraClrScheme>
      <a:clrScheme name="Farbwelt des PSI">
        <a:dk1>
          <a:srgbClr val="000000"/>
        </a:dk1>
        <a:lt1>
          <a:srgbClr val="FFFFFF"/>
        </a:lt1>
        <a:dk2>
          <a:srgbClr val="000000"/>
        </a:dk2>
        <a:lt2>
          <a:srgbClr val="686868"/>
        </a:lt2>
        <a:accent1>
          <a:srgbClr val="FDCA00"/>
        </a:accent1>
        <a:accent2>
          <a:srgbClr val="EB5B00"/>
        </a:accent2>
        <a:accent3>
          <a:srgbClr val="C50006"/>
        </a:accent3>
        <a:accent4>
          <a:srgbClr val="7C204E"/>
        </a:accent4>
        <a:accent5>
          <a:srgbClr val="003B6E"/>
        </a:accent5>
        <a:accent6>
          <a:srgbClr val="197418"/>
        </a:accent6>
        <a:hlink>
          <a:srgbClr val="000000"/>
        </a:hlink>
        <a:folHlink>
          <a:srgbClr val="68686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Grau 100%">
      <a:srgbClr val="505050"/>
    </a:custClr>
    <a:custClr name="Gelb 100%">
      <a:srgbClr val="FDCA00"/>
    </a:custClr>
    <a:custClr name="Orange 100%">
      <a:srgbClr val="EB5B00"/>
    </a:custClr>
    <a:custClr name="Rot 100%">
      <a:srgbClr val="C50006"/>
    </a:custClr>
    <a:custClr name="Braun 100%">
      <a:srgbClr val="85543A"/>
    </a:custClr>
    <a:custClr name="Olivgrün 100%">
      <a:srgbClr val="8F7111"/>
    </a:custClr>
    <a:custClr name="Hellgrün 100%">
      <a:srgbClr val="82911A"/>
    </a:custClr>
    <a:custClr name="Grün 100%">
      <a:srgbClr val="197418"/>
    </a:custClr>
    <a:custClr name="Violet 100%">
      <a:srgbClr val="7C204E"/>
    </a:custClr>
    <a:custClr name="Blau 100%">
      <a:srgbClr val="003B6E"/>
    </a:custClr>
    <a:custClr name="Grau 80%">
      <a:srgbClr val="686868"/>
    </a:custClr>
    <a:custClr name="Gelb 80%">
      <a:srgbClr val="FED43E"/>
    </a:custClr>
    <a:custClr name="Orange 80%">
      <a:srgbClr val="EE7B34"/>
    </a:custClr>
    <a:custClr name="Rot 80%">
      <a:srgbClr val="D04729"/>
    </a:custClr>
    <a:custClr name="Braun 80%">
      <a:srgbClr val="9A7059"/>
    </a:custClr>
    <a:custClr name="Olivgrün 80%">
      <a:srgbClr val="A48841"/>
    </a:custClr>
    <a:custClr name="Hellgrün 80%">
      <a:srgbClr val="9BA34C"/>
    </a:custClr>
    <a:custClr name="Grün 80%">
      <a:srgbClr val="518A42"/>
    </a:custClr>
    <a:custClr name="Violet 80%">
      <a:srgbClr val="914967"/>
    </a:custClr>
    <a:custClr name="Blau 80%">
      <a:srgbClr val="405583"/>
    </a:custClr>
    <a:custClr name="Grau 60%">
      <a:srgbClr val="969696"/>
    </a:custClr>
    <a:custClr name="Gelb 60%">
      <a:srgbClr val="FEDE74"/>
    </a:custClr>
    <a:custClr name="Orange 60%">
      <a:srgbClr val="F29E62"/>
    </a:custClr>
    <a:custClr name="Rot 60%">
      <a:srgbClr val="DA7252"/>
    </a:custClr>
    <a:custClr name="Braun 60%">
      <a:srgbClr val="B2917D"/>
    </a:custClr>
    <a:custClr name="Olivgrün 60%">
      <a:srgbClr val="BAA46A"/>
    </a:custClr>
    <a:custClr name="Hellgrün 60%">
      <a:srgbClr val="B5B874"/>
    </a:custClr>
    <a:custClr name="Grün 60%">
      <a:srgbClr val="7DA569"/>
    </a:custClr>
    <a:custClr name="Violet 60%">
      <a:srgbClr val="AA7084"/>
    </a:custClr>
    <a:custClr name="Blau 60%">
      <a:srgbClr val="69769E"/>
    </a:custClr>
    <a:custClr name="Grau 40%">
      <a:srgbClr val="B9B9B9"/>
    </a:custClr>
    <a:custClr name="Gelb 40%">
      <a:srgbClr val="FFEAA8"/>
    </a:custClr>
    <a:custClr name="Orange 40%">
      <a:srgbClr val="F6C096"/>
    </a:custClr>
    <a:custClr name="Rot 40%">
      <a:srgbClr val="E7A287"/>
    </a:custClr>
    <a:custClr name="Braun 40%">
      <a:srgbClr val="CAB5A6"/>
    </a:custClr>
    <a:custClr name="Olivgrün 40%">
      <a:srgbClr val="D0C19B"/>
    </a:custClr>
    <a:custClr name="Hellgrün 40%">
      <a:srgbClr val="CED0A4"/>
    </a:custClr>
    <a:custClr name="Grün 40%">
      <a:srgbClr val="A8C39A"/>
    </a:custClr>
    <a:custClr name="Violet 40%">
      <a:srgbClr val="C49FAA"/>
    </a:custClr>
    <a:custClr name="Blau 40%">
      <a:srgbClr val="989FBD"/>
    </a:custClr>
    <a:custClr name="Grau 20%">
      <a:srgbClr val="E5E5E5"/>
    </a:custClr>
    <a:custClr name="Gelb 20%">
      <a:srgbClr val="FFF5D6"/>
    </a:custClr>
    <a:custClr name="Orange 20%">
      <a:srgbClr val="FBE1CC"/>
    </a:custClr>
    <a:custClr name="Rot 20%">
      <a:srgbClr val="F3D2C2"/>
    </a:custClr>
    <a:custClr name="Braun 20%">
      <a:srgbClr val="E4D9D2"/>
    </a:custClr>
    <a:custClr name="Olivgrün 20%">
      <a:srgbClr val="E8E1CE"/>
    </a:custClr>
    <a:custClr name="Hellgrün 20%">
      <a:srgbClr val="E7E8D3"/>
    </a:custClr>
    <a:custClr name="Grün 20%">
      <a:srgbClr val="D4E2CE"/>
    </a:custClr>
    <a:custClr name="Violet 20%">
      <a:srgbClr val="E1D0D5"/>
    </a:custClr>
    <a:custClr name="Blau 20%">
      <a:srgbClr val="CBCFDF"/>
    </a:custClr>
  </a:custClr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STARS_PowerPoint</Template>
  <TotalTime>0</TotalTime>
  <Words>3474</Words>
  <Application>Microsoft Office PowerPoint</Application>
  <PresentationFormat>On-screen Show (4:3)</PresentationFormat>
  <Paragraphs>442</Paragraphs>
  <Slides>29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STARS_PowerPoint</vt:lpstr>
      <vt:lpstr>Bayesian Uncertainty Quantification of Physical Models in  Thermal-Hydraulics System Codes</vt:lpstr>
      <vt:lpstr>Safety Analysis of LWR under LBLOCA: Show max. clad temperature &lt; safety limit</vt:lpstr>
      <vt:lpstr>Forward Uncertainty Quantification: Uncertain Inputs ⇒ Uncertain Outputs</vt:lpstr>
      <vt:lpstr>Physical Model Parameters: post-Critical Heat Flux (CHF) Flow Regimes</vt:lpstr>
      <vt:lpstr>Uncertainty in  Physical Model Parameters</vt:lpstr>
      <vt:lpstr>Inverse Uncertainty Quantification: Uncertain (Inputs + Data) ⇒ Uncertain Inputs Updated </vt:lpstr>
      <vt:lpstr>Research Objectives</vt:lpstr>
      <vt:lpstr>Scope of Research: Statistical Framework</vt:lpstr>
      <vt:lpstr>Scope of Research: FEBA Separate Effect Test Facility (SETF)</vt:lpstr>
      <vt:lpstr>Scope of Research: TRACE Model of FEBA SETF</vt:lpstr>
      <vt:lpstr>Statistical Framework: Outline</vt:lpstr>
      <vt:lpstr>Global Sensitivity Analysis for Screening: The Morris Screening Method</vt:lpstr>
      <vt:lpstr>Global Sensitivity Analysis for Screening: The Morris Screening Method</vt:lpstr>
      <vt:lpstr>Global Sensitivity Analysis for Screening: Sobol’ Total-Effect Indices</vt:lpstr>
      <vt:lpstr>Global Sensitivity Analysis for Screening: Comparison of Methods</vt:lpstr>
      <vt:lpstr>Uncertainty Propagation using Influential vs. Non-Influential Parameters</vt:lpstr>
      <vt:lpstr>Statistical Framework</vt:lpstr>
      <vt:lpstr>PowerPoint Presentation</vt:lpstr>
      <vt:lpstr>PowerPoint Presentation</vt:lpstr>
      <vt:lpstr>PowerPoint Presentation</vt:lpstr>
      <vt:lpstr>The training sample size is the main factor for the metamodel performance</vt:lpstr>
      <vt:lpstr>Statistical Framework</vt:lpstr>
      <vt:lpstr>Statistical Framework</vt:lpstr>
      <vt:lpstr>Conclusion</vt:lpstr>
      <vt:lpstr>Statistical Framework</vt:lpstr>
      <vt:lpstr>Wir schaffen Wissen – heute für morgen</vt:lpstr>
      <vt:lpstr>ETHZ-EPFL MSc in Nuclear Engineering </vt:lpstr>
      <vt:lpstr>ETHZ-EPFL MSc in Nuclear Engineering </vt:lpstr>
      <vt:lpstr>ETHZ-EPFL MSc in Nuclear Engineering </vt:lpstr>
    </vt:vector>
  </TitlesOfParts>
  <Company>PSI - Paul Scherrer Institut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the title of your  presentation here</dc:title>
  <dc:creator>Ferroukhi Hakim</dc:creator>
  <cp:lastModifiedBy>Wicaksono Damar Canggih</cp:lastModifiedBy>
  <cp:revision>317</cp:revision>
  <cp:lastPrinted>2015-07-23T13:50:07Z</cp:lastPrinted>
  <dcterms:created xsi:type="dcterms:W3CDTF">2016-07-01T16:12:42Z</dcterms:created>
  <dcterms:modified xsi:type="dcterms:W3CDTF">2018-01-12T17:00:26Z</dcterms:modified>
</cp:coreProperties>
</file>